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8"/>
  </p:notesMasterIdLst>
  <p:sldIdLst>
    <p:sldId id="256" r:id="rId2"/>
    <p:sldId id="305" r:id="rId3"/>
    <p:sldId id="306" r:id="rId4"/>
    <p:sldId id="307" r:id="rId5"/>
    <p:sldId id="308" r:id="rId6"/>
    <p:sldId id="309" r:id="rId7"/>
  </p:sldIdLst>
  <p:sldSz cx="9144000" cy="5143500" type="screen16x9"/>
  <p:notesSz cx="6858000" cy="9144000"/>
  <p:defaultTextStyle>
    <a:defPPr>
      <a:defRPr lang="ru-RU"/>
    </a:defPPr>
    <a:lvl1pPr marL="0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89555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79110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68664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58220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47774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37330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26885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16441" algn="l" defTabSz="7791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7B7488-E604-478D-A496-1BFF9B658A74}">
          <p14:sldIdLst>
            <p14:sldId id="256"/>
            <p14:sldId id="305"/>
            <p14:sldId id="306"/>
            <p14:sldId id="307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EC3"/>
    <a:srgbClr val="E0E0E0"/>
    <a:srgbClr val="5E5F5F"/>
    <a:srgbClr val="54565A"/>
    <a:srgbClr val="A9ABA8"/>
    <a:srgbClr val="282965"/>
    <a:srgbClr val="EAEAEA"/>
    <a:srgbClr val="2D8EC3"/>
    <a:srgbClr val="009845"/>
    <a:srgbClr val="416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2" autoAdjust="0"/>
    <p:restoredTop sz="99899" autoAdjust="0"/>
  </p:normalViewPr>
  <p:slideViewPr>
    <p:cSldViewPr>
      <p:cViewPr varScale="1">
        <p:scale>
          <a:sx n="147" d="100"/>
          <a:sy n="147" d="100"/>
        </p:scale>
        <p:origin x="216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E9370-C973-423B-930A-197452377692}" type="datetimeFigureOut">
              <a:rPr lang="ru-RU" smtClean="0"/>
              <a:t>17.06.2024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44024-3DA3-47C4-AA81-562120401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91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57752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15501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73253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431004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88755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46505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04257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62008" algn="l" defTabSz="71550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44024-3DA3-47C4-AA81-56212040147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09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6228184" y="4776924"/>
            <a:ext cx="2915817" cy="366576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Опыт проектной деятельности  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‹#›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38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41A9C-88AF-4A43-A62D-B9DA97146DE8}" type="datetime1">
              <a:rPr lang="ru-RU" smtClean="0"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348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99" y="430"/>
            <a:ext cx="9142803" cy="51426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550" tIns="35775" rIns="71550" bIns="35775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85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1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200151"/>
            <a:ext cx="4381500" cy="3394472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39B7D-48AE-48A0-AD55-6D0097CEA761}" type="datetime1">
              <a:rPr lang="ru-RU" smtClean="0"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31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555" indent="0">
              <a:buNone/>
              <a:defRPr sz="1700" b="1"/>
            </a:lvl2pPr>
            <a:lvl3pPr marL="779110" indent="0">
              <a:buNone/>
              <a:defRPr sz="1600" b="1"/>
            </a:lvl3pPr>
            <a:lvl4pPr marL="1168664" indent="0">
              <a:buNone/>
              <a:defRPr sz="1300" b="1"/>
            </a:lvl4pPr>
            <a:lvl5pPr marL="1558220" indent="0">
              <a:buNone/>
              <a:defRPr sz="1300" b="1"/>
            </a:lvl5pPr>
            <a:lvl6pPr marL="1947774" indent="0">
              <a:buNone/>
              <a:defRPr sz="1300" b="1"/>
            </a:lvl6pPr>
            <a:lvl7pPr marL="2337330" indent="0">
              <a:buNone/>
              <a:defRPr sz="1300" b="1"/>
            </a:lvl7pPr>
            <a:lvl8pPr marL="2726885" indent="0">
              <a:buNone/>
              <a:defRPr sz="1300" b="1"/>
            </a:lvl8pPr>
            <a:lvl9pPr marL="3116441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151336"/>
            <a:ext cx="4041776" cy="47982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555" indent="0">
              <a:buNone/>
              <a:defRPr sz="1700" b="1"/>
            </a:lvl2pPr>
            <a:lvl3pPr marL="779110" indent="0">
              <a:buNone/>
              <a:defRPr sz="1600" b="1"/>
            </a:lvl3pPr>
            <a:lvl4pPr marL="1168664" indent="0">
              <a:buNone/>
              <a:defRPr sz="1300" b="1"/>
            </a:lvl4pPr>
            <a:lvl5pPr marL="1558220" indent="0">
              <a:buNone/>
              <a:defRPr sz="1300" b="1"/>
            </a:lvl5pPr>
            <a:lvl6pPr marL="1947774" indent="0">
              <a:buNone/>
              <a:defRPr sz="1300" b="1"/>
            </a:lvl6pPr>
            <a:lvl7pPr marL="2337330" indent="0">
              <a:buNone/>
              <a:defRPr sz="1300" b="1"/>
            </a:lvl7pPr>
            <a:lvl8pPr marL="2726885" indent="0">
              <a:buNone/>
              <a:defRPr sz="1300" b="1"/>
            </a:lvl8pPr>
            <a:lvl9pPr marL="3116441" indent="0">
              <a:buNone/>
              <a:defRPr sz="13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631156"/>
            <a:ext cx="4041776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6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4A18-C5A9-4813-BBE6-1758DC143DD3}" type="datetime1">
              <a:rPr lang="ru-RU" smtClean="0"/>
              <a:t>17.06.2024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782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5EF68-E9A2-4E5C-BA81-6E629CB81A50}" type="datetime1">
              <a:rPr lang="ru-RU" smtClean="0"/>
              <a:t>17.06.2024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27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A7B99-1AC8-4D14-B1DD-7D09E1602221}" type="datetime1">
              <a:rPr lang="ru-RU" smtClean="0"/>
              <a:t>17.06.2024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82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0"/>
            <a:ext cx="5111749" cy="438983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555" indent="0">
              <a:buNone/>
              <a:defRPr sz="1000"/>
            </a:lvl2pPr>
            <a:lvl3pPr marL="779110" indent="0">
              <a:buNone/>
              <a:defRPr sz="900"/>
            </a:lvl3pPr>
            <a:lvl4pPr marL="1168664" indent="0">
              <a:buNone/>
              <a:defRPr sz="800"/>
            </a:lvl4pPr>
            <a:lvl5pPr marL="1558220" indent="0">
              <a:buNone/>
              <a:defRPr sz="800"/>
            </a:lvl5pPr>
            <a:lvl6pPr marL="1947774" indent="0">
              <a:buNone/>
              <a:defRPr sz="800"/>
            </a:lvl6pPr>
            <a:lvl7pPr marL="2337330" indent="0">
              <a:buNone/>
              <a:defRPr sz="800"/>
            </a:lvl7pPr>
            <a:lvl8pPr marL="2726885" indent="0">
              <a:buNone/>
              <a:defRPr sz="800"/>
            </a:lvl8pPr>
            <a:lvl9pPr marL="311644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90EDB-07E2-450D-8BE6-7415A51DF0FF}" type="datetime1">
              <a:rPr lang="ru-RU" smtClean="0"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852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555" indent="0">
              <a:buNone/>
              <a:defRPr sz="2300"/>
            </a:lvl2pPr>
            <a:lvl3pPr marL="779110" indent="0">
              <a:buNone/>
              <a:defRPr sz="2000"/>
            </a:lvl3pPr>
            <a:lvl4pPr marL="1168664" indent="0">
              <a:buNone/>
              <a:defRPr sz="1700"/>
            </a:lvl4pPr>
            <a:lvl5pPr marL="1558220" indent="0">
              <a:buNone/>
              <a:defRPr sz="1700"/>
            </a:lvl5pPr>
            <a:lvl6pPr marL="1947774" indent="0">
              <a:buNone/>
              <a:defRPr sz="1700"/>
            </a:lvl6pPr>
            <a:lvl7pPr marL="2337330" indent="0">
              <a:buNone/>
              <a:defRPr sz="1700"/>
            </a:lvl7pPr>
            <a:lvl8pPr marL="2726885" indent="0">
              <a:buNone/>
              <a:defRPr sz="1700"/>
            </a:lvl8pPr>
            <a:lvl9pPr marL="3116441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555" indent="0">
              <a:buNone/>
              <a:defRPr sz="1000"/>
            </a:lvl2pPr>
            <a:lvl3pPr marL="779110" indent="0">
              <a:buNone/>
              <a:defRPr sz="900"/>
            </a:lvl3pPr>
            <a:lvl4pPr marL="1168664" indent="0">
              <a:buNone/>
              <a:defRPr sz="800"/>
            </a:lvl4pPr>
            <a:lvl5pPr marL="1558220" indent="0">
              <a:buNone/>
              <a:defRPr sz="800"/>
            </a:lvl5pPr>
            <a:lvl6pPr marL="1947774" indent="0">
              <a:buNone/>
              <a:defRPr sz="800"/>
            </a:lvl6pPr>
            <a:lvl7pPr marL="2337330" indent="0">
              <a:buNone/>
              <a:defRPr sz="800"/>
            </a:lvl7pPr>
            <a:lvl8pPr marL="2726885" indent="0">
              <a:buNone/>
              <a:defRPr sz="800"/>
            </a:lvl8pPr>
            <a:lvl9pPr marL="311644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63948-ACFE-40BD-8E74-8AC0BCB5305F}" type="datetime1">
              <a:rPr lang="ru-RU" smtClean="0"/>
              <a:t>17.06.2024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25C-C9A2-4E43-B5B0-5EF5579C5CFF}" type="datetime1">
              <a:rPr lang="ru-RU" smtClean="0"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51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1" y="205980"/>
            <a:ext cx="2228851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05980"/>
            <a:ext cx="653415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8933E-AB6F-4BD0-BE3A-ADEE7E05A42B}" type="datetime1">
              <a:rPr lang="ru-RU" smtClean="0"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6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77911" tIns="38956" rIns="77911" bIns="3895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11" tIns="38956" rIns="77911" bIns="3895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77911" tIns="38956" rIns="77911" bIns="3895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81225-B422-487B-A74C-C9AB5A24F173}" type="datetime1">
              <a:rPr lang="ru-RU" smtClean="0"/>
              <a:t>17.06.2024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4767264"/>
            <a:ext cx="2895600" cy="273844"/>
          </a:xfrm>
          <a:prstGeom prst="rect">
            <a:avLst/>
          </a:prstGeom>
        </p:spPr>
        <p:txBody>
          <a:bodyPr vert="horz" lIns="77911" tIns="38956" rIns="77911" bIns="3895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77911" tIns="38956" rIns="77911" bIns="3895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10CBA-D3CE-4077-B12C-99387BA0C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216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779110" rtl="0" eaLnBrk="1" latinLnBrk="0" hangingPunct="1"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166" indent="-292166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027" indent="-243472" algn="l" defTabSz="779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73888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443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2997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553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108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1663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217" indent="-194777" algn="l" defTabSz="779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55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9110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664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220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774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330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6885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441" algn="l" defTabSz="7791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000" y="3567867"/>
            <a:ext cx="1368000" cy="11436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1559365"/>
            <a:ext cx="8496944" cy="1366076"/>
          </a:xfrm>
        </p:spPr>
        <p:txBody>
          <a:bodyPr>
            <a:normAutofit/>
          </a:bodyPr>
          <a:lstStyle/>
          <a:p>
            <a:pPr algn="l">
              <a:lnSpc>
                <a:spcPts val="4700"/>
              </a:lnSpc>
              <a:spcBef>
                <a:spcPts val="3000"/>
              </a:spcBef>
            </a:pPr>
            <a:r>
              <a:rPr lang="en-US" sz="8500" cap="all" dirty="0">
                <a:solidFill>
                  <a:srgbClr val="2B8EC3"/>
                </a:solidFill>
                <a:latin typeface="GillSansC" panose="00000500000000000000" pitchFamily="2" charset="-52"/>
                <a:ea typeface="Roboto 2" pitchFamily="50" charset="0"/>
                <a:cs typeface="Roboto 2" pitchFamily="50" charset="0"/>
              </a:rPr>
              <a:t>BI C</a:t>
            </a:r>
            <a:r>
              <a:rPr lang="en-US" sz="8500" dirty="0">
                <a:solidFill>
                  <a:srgbClr val="2B8EC3"/>
                </a:solidFill>
                <a:latin typeface="GillSansC" panose="00000500000000000000" pitchFamily="2" charset="-52"/>
                <a:ea typeface="Roboto 2" pitchFamily="50" charset="0"/>
                <a:cs typeface="Roboto 2" pitchFamily="50" charset="0"/>
              </a:rPr>
              <a:t>onsult</a:t>
            </a:r>
            <a:br>
              <a:rPr lang="ru-RU" sz="8500" dirty="0">
                <a:solidFill>
                  <a:srgbClr val="2B8EC3"/>
                </a:solidFill>
                <a:latin typeface="GillSansC" panose="00000500000000000000" pitchFamily="2" charset="-52"/>
                <a:ea typeface="Roboto 2" pitchFamily="50" charset="0"/>
                <a:cs typeface="Roboto 2" pitchFamily="50" charset="0"/>
              </a:rPr>
            </a:br>
            <a:r>
              <a:rPr lang="en-US" sz="3200" cap="all" dirty="0" err="1">
                <a:solidFill>
                  <a:srgbClr val="2B8EC3"/>
                </a:solidFill>
                <a:latin typeface="GillSansC" panose="00000500000000000000" pitchFamily="2" charset="-52"/>
                <a:ea typeface="Roboto 2" pitchFamily="50" charset="0"/>
                <a:cs typeface="Roboto 2" pitchFamily="50" charset="0"/>
              </a:rPr>
              <a:t>DataGraph</a:t>
            </a:r>
            <a:endParaRPr lang="ru-RU" sz="3200" cap="all" dirty="0">
              <a:solidFill>
                <a:srgbClr val="2B8EC3"/>
              </a:solidFill>
              <a:latin typeface="GillSansC" panose="00000500000000000000" pitchFamily="2" charset="-52"/>
              <a:ea typeface="Roboto 2" pitchFamily="50" charset="0"/>
              <a:cs typeface="Roboto 2" pitchFamily="50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575130" y="478693"/>
            <a:ext cx="2801098" cy="541496"/>
            <a:chOff x="763005" y="478693"/>
            <a:chExt cx="2801098" cy="541496"/>
          </a:xfrm>
        </p:grpSpPr>
        <p:sp>
          <p:nvSpPr>
            <p:cNvPr id="4" name="Прямоугольник с двумя вырезанными противолежащими углами 3"/>
            <p:cNvSpPr/>
            <p:nvPr/>
          </p:nvSpPr>
          <p:spPr>
            <a:xfrm>
              <a:off x="763005" y="478693"/>
              <a:ext cx="504271" cy="541496"/>
            </a:xfrm>
            <a:prstGeom prst="snip2DiagRect">
              <a:avLst/>
            </a:prstGeom>
            <a:noFill/>
            <a:ln w="12700">
              <a:solidFill>
                <a:srgbClr val="2B8EC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с двумя вырезанными противолежащими углами 18"/>
            <p:cNvSpPr/>
            <p:nvPr/>
          </p:nvSpPr>
          <p:spPr>
            <a:xfrm>
              <a:off x="1331640" y="478693"/>
              <a:ext cx="504271" cy="541496"/>
            </a:xfrm>
            <a:prstGeom prst="snip2DiagRect">
              <a:avLst/>
            </a:prstGeom>
            <a:noFill/>
            <a:ln w="12700">
              <a:solidFill>
                <a:srgbClr val="2B8EC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с двумя вырезанными противолежащими углами 20"/>
            <p:cNvSpPr/>
            <p:nvPr/>
          </p:nvSpPr>
          <p:spPr>
            <a:xfrm>
              <a:off x="1907704" y="478693"/>
              <a:ext cx="504271" cy="541496"/>
            </a:xfrm>
            <a:prstGeom prst="snip2DiagRect">
              <a:avLst/>
            </a:prstGeom>
            <a:noFill/>
            <a:ln w="12700">
              <a:solidFill>
                <a:srgbClr val="2B8EC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с двумя вырезанными противолежащими углами 21"/>
            <p:cNvSpPr/>
            <p:nvPr/>
          </p:nvSpPr>
          <p:spPr>
            <a:xfrm>
              <a:off x="2483768" y="478693"/>
              <a:ext cx="504271" cy="541496"/>
            </a:xfrm>
            <a:prstGeom prst="snip2DiagRect">
              <a:avLst/>
            </a:prstGeom>
            <a:noFill/>
            <a:ln w="12700">
              <a:solidFill>
                <a:srgbClr val="2B8EC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с двумя вырезанными противолежащими углами 36"/>
            <p:cNvSpPr/>
            <p:nvPr/>
          </p:nvSpPr>
          <p:spPr>
            <a:xfrm>
              <a:off x="3059832" y="478693"/>
              <a:ext cx="504271" cy="541496"/>
            </a:xfrm>
            <a:prstGeom prst="snip2DiagRect">
              <a:avLst/>
            </a:prstGeom>
            <a:noFill/>
            <a:ln w="12700">
              <a:solidFill>
                <a:srgbClr val="2B8EC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72913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9150" y="165600"/>
            <a:ext cx="4315349" cy="5693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3700" dirty="0">
                <a:solidFill>
                  <a:srgbClr val="2B8EC3"/>
                </a:solidFill>
                <a:latin typeface="GillSansC" panose="00000500000000000000" pitchFamily="2" charset="-52"/>
              </a:rPr>
              <a:t>Что такое </a:t>
            </a:r>
            <a:r>
              <a:rPr lang="en-US" sz="3700" dirty="0" err="1">
                <a:solidFill>
                  <a:srgbClr val="2B8EC3"/>
                </a:solidFill>
                <a:latin typeface="GillSansC" panose="00000500000000000000" pitchFamily="2" charset="-52"/>
              </a:rPr>
              <a:t>DataGraph</a:t>
            </a:r>
            <a:r>
              <a:rPr lang="en-US" sz="3700" dirty="0">
                <a:solidFill>
                  <a:srgbClr val="2B8EC3"/>
                </a:solidFill>
                <a:latin typeface="GillSansC" panose="00000500000000000000" pitchFamily="2" charset="-52"/>
              </a:rPr>
              <a:t>?</a:t>
            </a:r>
            <a:endParaRPr lang="ru-RU" sz="3700" dirty="0">
              <a:solidFill>
                <a:srgbClr val="2B8EC3"/>
              </a:solidFill>
              <a:latin typeface="GillSansC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950" dirty="0" err="1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DataGraph</a:t>
            </a:r>
            <a:r>
              <a:rPr lang="ru-RU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 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2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51374" y="311024"/>
            <a:ext cx="307838" cy="293898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4FAF771E-6507-4BEF-B57C-A1D12C9EF7C5}"/>
              </a:ext>
            </a:extLst>
          </p:cNvPr>
          <p:cNvSpPr txBox="1">
            <a:spLocks/>
          </p:cNvSpPr>
          <p:nvPr/>
        </p:nvSpPr>
        <p:spPr>
          <a:xfrm>
            <a:off x="0" y="709597"/>
            <a:ext cx="2448271" cy="3401845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DataGraph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– это приложение для визуализации структуры и потоков данных, визуализации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data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lineage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Большинство логических схем, отчетов, реестров и каталогов — это просто перечисление данных, где они задействованы и процессов, которые с ними происходят.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 то же время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DataGraph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- наглядное визуальное и легко понятное отображение их структуры.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EB73C0-27A5-43AB-B258-4C56632F7A0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597" y="714722"/>
            <a:ext cx="6538209" cy="37140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30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9150" y="165600"/>
            <a:ext cx="4315349" cy="5693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3700" dirty="0">
                <a:solidFill>
                  <a:srgbClr val="2B8EC3"/>
                </a:solidFill>
                <a:latin typeface="GillSansC" panose="00000500000000000000" pitchFamily="2" charset="-52"/>
              </a:rPr>
              <a:t>Что такое </a:t>
            </a:r>
            <a:r>
              <a:rPr lang="en-US" sz="3700" dirty="0" err="1">
                <a:solidFill>
                  <a:srgbClr val="2B8EC3"/>
                </a:solidFill>
                <a:latin typeface="GillSansC" panose="00000500000000000000" pitchFamily="2" charset="-52"/>
              </a:rPr>
              <a:t>DataGraph</a:t>
            </a:r>
            <a:r>
              <a:rPr lang="en-US" sz="3700" dirty="0">
                <a:solidFill>
                  <a:srgbClr val="2B8EC3"/>
                </a:solidFill>
                <a:latin typeface="GillSansC" panose="00000500000000000000" pitchFamily="2" charset="-52"/>
              </a:rPr>
              <a:t>?</a:t>
            </a:r>
            <a:endParaRPr lang="ru-RU" sz="3700" dirty="0">
              <a:solidFill>
                <a:srgbClr val="2B8EC3"/>
              </a:solidFill>
              <a:latin typeface="GillSansC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950" dirty="0" err="1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DataGraph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3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51374" y="311024"/>
            <a:ext cx="307838" cy="293898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4FAF771E-6507-4BEF-B57C-A1D12C9EF7C5}"/>
              </a:ext>
            </a:extLst>
          </p:cNvPr>
          <p:cNvSpPr txBox="1">
            <a:spLocks/>
          </p:cNvSpPr>
          <p:nvPr/>
        </p:nvSpPr>
        <p:spPr>
          <a:xfrm>
            <a:off x="-51374" y="734987"/>
            <a:ext cx="2448271" cy="4041936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 работе с большими массивами взаимосвязанных данных, например, в проектах с большим количеством источников, в сопроводительной документации можно найти «схему данных».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случае с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DataGraph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эта схема – «живая». Можно рассмотреть ее, как в общем, так и получить детализацию по определенной части. 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визуально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DataGraph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представлен графом, где источники и узлы обработки (например приложения) находятся в вершинах, а потоки - на ребрах.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BF9832-5E01-41FC-A826-8204A173F38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83" y="781352"/>
            <a:ext cx="6362897" cy="393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56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9150" y="165600"/>
            <a:ext cx="5019579" cy="5693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3700" dirty="0">
                <a:solidFill>
                  <a:srgbClr val="2B8EC3"/>
                </a:solidFill>
                <a:latin typeface="GillSansC" panose="00000500000000000000" pitchFamily="2" charset="-52"/>
              </a:rPr>
              <a:t>Зачем нужен </a:t>
            </a:r>
            <a:r>
              <a:rPr lang="en-US" sz="3700" dirty="0" err="1">
                <a:solidFill>
                  <a:srgbClr val="2B8EC3"/>
                </a:solidFill>
                <a:latin typeface="GillSansC" panose="00000500000000000000" pitchFamily="2" charset="-52"/>
              </a:rPr>
              <a:t>DataGraph</a:t>
            </a:r>
            <a:r>
              <a:rPr lang="en-US" sz="3700" dirty="0">
                <a:solidFill>
                  <a:srgbClr val="2B8EC3"/>
                </a:solidFill>
                <a:latin typeface="GillSansC" panose="00000500000000000000" pitchFamily="2" charset="-52"/>
              </a:rPr>
              <a:t>?</a:t>
            </a:r>
            <a:endParaRPr lang="ru-RU" sz="3700" dirty="0">
              <a:solidFill>
                <a:srgbClr val="2B8EC3"/>
              </a:solidFill>
              <a:latin typeface="GillSansC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950" dirty="0" err="1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DataGraph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4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51374" y="311024"/>
            <a:ext cx="307838" cy="293898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4FAF771E-6507-4BEF-B57C-A1D12C9EF7C5}"/>
              </a:ext>
            </a:extLst>
          </p:cNvPr>
          <p:cNvSpPr txBox="1">
            <a:spLocks/>
          </p:cNvSpPr>
          <p:nvPr/>
        </p:nvSpPr>
        <p:spPr>
          <a:xfrm>
            <a:off x="-51374" y="732795"/>
            <a:ext cx="8806225" cy="293899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Функция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lineage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приложения позволяет отследить данные от источника, отобрать данные, которые задействованы в определенном процессе, или исследовать сам процесс – до каждого источника, который в нем используется. Увидеть, как и где потоки данных разделяются и сходятся.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BF0AA-53BB-480E-BD78-7F73722D630A}"/>
              </a:ext>
            </a:extLst>
          </p:cNvPr>
          <p:cNvSpPr txBox="1"/>
          <p:nvPr/>
        </p:nvSpPr>
        <p:spPr>
          <a:xfrm>
            <a:off x="0" y="1374585"/>
            <a:ext cx="8511806" cy="2000548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indent="450215" algn="just"/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проекте СВК реализовано: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38 ETL-приложений: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5 -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extract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26 -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transform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7 - </a:t>
            </a: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precalc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Они собираются из 7 источников</a:t>
            </a:r>
          </a:p>
          <a:p>
            <a:pPr indent="450215" algn="just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</a:p>
          <a:p>
            <a:pPr indent="450215" algn="just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</a:p>
          <a:p>
            <a:pPr indent="450215" algn="just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15B10E-ED6D-4DDB-8D15-052409EEA2BF}"/>
              </a:ext>
            </a:extLst>
          </p:cNvPr>
          <p:cNvSpPr txBox="1"/>
          <p:nvPr/>
        </p:nvSpPr>
        <p:spPr>
          <a:xfrm>
            <a:off x="0" y="2436515"/>
            <a:ext cx="6336704" cy="1631633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таблиц 1-го слоя: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110 - всего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65 - 1С Предприятие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19 - 1С Консолидация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20 - 1C ERP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5 - CSB</a:t>
            </a:r>
          </a:p>
          <a:p>
            <a:pPr indent="450215" algn="just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 – DWH</a:t>
            </a: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126CC9B1-D826-4568-B7D8-6A5BB32490FE}"/>
              </a:ext>
            </a:extLst>
          </p:cNvPr>
          <p:cNvSpPr txBox="1">
            <a:spLocks/>
          </p:cNvSpPr>
          <p:nvPr/>
        </p:nvSpPr>
        <p:spPr>
          <a:xfrm>
            <a:off x="256464" y="3976465"/>
            <a:ext cx="8498387" cy="864096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5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Осознать, обработать и поддерживать все функции этой системы опираясь только лишь на документацию, без визуального отображения, невероятно сложно.</a:t>
            </a:r>
          </a:p>
          <a:p>
            <a:pPr marL="0" lvl="5" indent="0" algn="just">
              <a:spcBef>
                <a:spcPts val="0"/>
              </a:spcBef>
              <a:buNone/>
            </a:pPr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DataGraph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же позволяет легко разобраться в компонентах и отследить взаимосвязи.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3AC657-8BE9-4912-9FEC-7381CBA195C4}"/>
              </a:ext>
            </a:extLst>
          </p:cNvPr>
          <p:cNvSpPr txBox="1"/>
          <p:nvPr/>
        </p:nvSpPr>
        <p:spPr>
          <a:xfrm>
            <a:off x="2808112" y="2460290"/>
            <a:ext cx="6912768" cy="830997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indent="450215" algn="just"/>
            <a:r>
              <a:rPr lang="ru-RU" sz="1200" dirty="0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</a:p>
          <a:p>
            <a:pPr indent="450215" algn="just"/>
            <a:r>
              <a:rPr lang="ru-RU" sz="1200" dirty="0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Количество таблиц 2-го слоя:</a:t>
            </a:r>
          </a:p>
          <a:p>
            <a:pPr indent="450215" algn="just"/>
            <a:r>
              <a:rPr lang="ru-RU" sz="1200" dirty="0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27 таблиц факта</a:t>
            </a:r>
          </a:p>
          <a:p>
            <a:pPr indent="450215" algn="just"/>
            <a:r>
              <a:rPr lang="ru-RU" sz="1200" dirty="0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9 справочников</a:t>
            </a:r>
          </a:p>
        </p:txBody>
      </p:sp>
    </p:spTree>
    <p:extLst>
      <p:ext uri="{BB962C8B-B14F-4D97-AF65-F5344CB8AC3E}">
        <p14:creationId xmlns:p14="http://schemas.microsoft.com/office/powerpoint/2010/main" val="186374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9150" y="165600"/>
            <a:ext cx="5019579" cy="5693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3700" dirty="0">
                <a:solidFill>
                  <a:srgbClr val="2B8EC3"/>
                </a:solidFill>
                <a:latin typeface="GillSansC" panose="00000500000000000000" pitchFamily="2" charset="-52"/>
              </a:rPr>
              <a:t>Зачем нужен </a:t>
            </a:r>
            <a:r>
              <a:rPr lang="en-US" sz="3700" dirty="0" err="1">
                <a:solidFill>
                  <a:srgbClr val="2B8EC3"/>
                </a:solidFill>
                <a:latin typeface="GillSansC" panose="00000500000000000000" pitchFamily="2" charset="-52"/>
              </a:rPr>
              <a:t>DataGraph</a:t>
            </a:r>
            <a:r>
              <a:rPr lang="en-US" sz="3700" dirty="0">
                <a:solidFill>
                  <a:srgbClr val="2B8EC3"/>
                </a:solidFill>
                <a:latin typeface="GillSansC" panose="00000500000000000000" pitchFamily="2" charset="-52"/>
              </a:rPr>
              <a:t>?</a:t>
            </a:r>
            <a:endParaRPr lang="ru-RU" sz="3700" dirty="0">
              <a:solidFill>
                <a:srgbClr val="2B8EC3"/>
              </a:solidFill>
              <a:latin typeface="GillSansC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950" dirty="0" err="1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DataGraph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5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51374" y="311024"/>
            <a:ext cx="307838" cy="293898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4FAF771E-6507-4BEF-B57C-A1D12C9EF7C5}"/>
              </a:ext>
            </a:extLst>
          </p:cNvPr>
          <p:cNvSpPr txBox="1">
            <a:spLocks/>
          </p:cNvSpPr>
          <p:nvPr/>
        </p:nvSpPr>
        <p:spPr>
          <a:xfrm>
            <a:off x="256464" y="742318"/>
            <a:ext cx="8789935" cy="1901440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Благодаря использованию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DataGraph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а также доступным в ней функциям фильтрации, пользователи могут узнать: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что за данные используются в их приложении;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откуда пришли эти данные и какую обработку прошли;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понять, в какие «узлы» или приложения нужно будет внести изменения при добавлении нового источника;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на что повлияет изменение обработки данных в одном из узлов;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на какие приложения повлияет изменение или удаление источника (а возможно и сломает их);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где используются определенные данные;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какие приложения взаимосвязаны, а какие – независимы.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815BA147-EB35-483F-9428-20BBDC368982}"/>
              </a:ext>
            </a:extLst>
          </p:cNvPr>
          <p:cNvSpPr txBox="1">
            <a:spLocks/>
          </p:cNvSpPr>
          <p:nvPr/>
        </p:nvSpPr>
        <p:spPr>
          <a:xfrm>
            <a:off x="256463" y="2731376"/>
            <a:ext cx="8789935" cy="1901440"/>
          </a:xfrm>
          <a:prstGeom prst="rect">
            <a:avLst/>
          </a:prstGeom>
        </p:spPr>
        <p:txBody>
          <a:bodyPr vert="horz" lIns="0" tIns="38956" rIns="77911" bIns="38956" rtlCol="0">
            <a:noAutofit/>
          </a:bodyPr>
          <a:lstStyle>
            <a:lvl1pPr marL="292166" indent="-292166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3027" indent="-243472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388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344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5299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4255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2108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21663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11217" indent="-194777" algn="l" defTabSz="7791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Это позволяет: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ускорить разработку (понятно как приложение встроится в структуру, какие данные можно использовать);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упростить поддержку (в случае доработки сразу понятно, на что она повлияет, если найдена ошибка, понятно какие элементы связаны);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уберечь от ошибок (внести изменения в источник, но не внести в обработку, убережет от удаления источника и подобное).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24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89150" y="165600"/>
            <a:ext cx="5218352" cy="5693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3700" dirty="0">
                <a:solidFill>
                  <a:srgbClr val="2B8EC3"/>
                </a:solidFill>
                <a:latin typeface="GillSansC" panose="00000500000000000000" pitchFamily="2" charset="-52"/>
              </a:rPr>
              <a:t>Сколько стоит </a:t>
            </a:r>
            <a:r>
              <a:rPr lang="en-US" sz="3700" dirty="0" err="1">
                <a:solidFill>
                  <a:srgbClr val="2B8EC3"/>
                </a:solidFill>
                <a:latin typeface="GillSansC" panose="00000500000000000000" pitchFamily="2" charset="-52"/>
              </a:rPr>
              <a:t>DataGraph</a:t>
            </a:r>
            <a:r>
              <a:rPr lang="en-US" sz="3700" dirty="0">
                <a:solidFill>
                  <a:srgbClr val="2B8EC3"/>
                </a:solidFill>
                <a:latin typeface="GillSansC" panose="00000500000000000000" pitchFamily="2" charset="-52"/>
              </a:rPr>
              <a:t>?</a:t>
            </a:r>
            <a:endParaRPr lang="ru-RU" sz="3700" dirty="0">
              <a:solidFill>
                <a:srgbClr val="2B8EC3"/>
              </a:solidFill>
              <a:latin typeface="GillSansC" panose="00000500000000000000" pitchFamily="2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6228184" y="4823290"/>
            <a:ext cx="2915457" cy="273844"/>
          </a:xfrm>
        </p:spPr>
        <p:txBody>
          <a:bodyPr/>
          <a:lstStyle/>
          <a:p>
            <a:pPr algn="ctr"/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BI C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onsult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950" dirty="0" err="1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DataGraph</a:t>
            </a:r>
            <a:r>
              <a:rPr lang="en-US" sz="950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|</a:t>
            </a:r>
            <a:r>
              <a:rPr lang="ru-RU" sz="950" cap="all" dirty="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  <a:sym typeface="Symbol"/>
              </a:rPr>
              <a:t>   </a:t>
            </a:r>
            <a:fld id="{6A310CBA-D3CE-4077-B12C-99387BA0C7FA}" type="slidenum">
              <a:rPr lang="ru-RU" sz="950">
                <a:solidFill>
                  <a:schemeClr val="bg1"/>
                </a:solidFill>
                <a:latin typeface="GillSansC" panose="00000500000000000000" pitchFamily="2" charset="-52"/>
                <a:ea typeface="Open Sans" panose="020B0606030504020204" pitchFamily="34" charset="0"/>
                <a:cs typeface="Open Sans" panose="020B0606030504020204" pitchFamily="34" charset="0"/>
              </a:rPr>
              <a:pPr algn="ctr"/>
              <a:t>6</a:t>
            </a:fld>
            <a:endParaRPr lang="ru-RU" sz="950" dirty="0">
              <a:solidFill>
                <a:schemeClr val="bg1"/>
              </a:solidFill>
              <a:latin typeface="GillSansC" panose="00000500000000000000" pitchFamily="2" charset="-52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4776924"/>
            <a:ext cx="9144000" cy="0"/>
          </a:xfrm>
          <a:prstGeom prst="line">
            <a:avLst/>
          </a:prstGeom>
          <a:ln w="19050">
            <a:solidFill>
              <a:srgbClr val="2B8EC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51374" y="311024"/>
            <a:ext cx="307838" cy="293898"/>
          </a:xfrm>
          <a:prstGeom prst="rect">
            <a:avLst/>
          </a:prstGeom>
          <a:solidFill>
            <a:srgbClr val="2B8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1" tIns="38956" rIns="77911" bIns="38956" spcCol="0"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5046716C-6A24-4FD8-914C-B843371FD2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10861"/>
              </p:ext>
            </p:extLst>
          </p:nvPr>
        </p:nvGraphicFramePr>
        <p:xfrm>
          <a:off x="224606" y="2067694"/>
          <a:ext cx="8496946" cy="22892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1004">
                  <a:extLst>
                    <a:ext uri="{9D8B030D-6E8A-4147-A177-3AD203B41FA5}">
                      <a16:colId xmlns:a16="http://schemas.microsoft.com/office/drawing/2014/main" val="3448462132"/>
                    </a:ext>
                  </a:extLst>
                </a:gridCol>
                <a:gridCol w="1221971">
                  <a:extLst>
                    <a:ext uri="{9D8B030D-6E8A-4147-A177-3AD203B41FA5}">
                      <a16:colId xmlns:a16="http://schemas.microsoft.com/office/drawing/2014/main" val="1600785676"/>
                    </a:ext>
                  </a:extLst>
                </a:gridCol>
                <a:gridCol w="978201">
                  <a:extLst>
                    <a:ext uri="{9D8B030D-6E8A-4147-A177-3AD203B41FA5}">
                      <a16:colId xmlns:a16="http://schemas.microsoft.com/office/drawing/2014/main" val="3483250046"/>
                    </a:ext>
                  </a:extLst>
                </a:gridCol>
                <a:gridCol w="1065428">
                  <a:extLst>
                    <a:ext uri="{9D8B030D-6E8A-4147-A177-3AD203B41FA5}">
                      <a16:colId xmlns:a16="http://schemas.microsoft.com/office/drawing/2014/main" val="2067870578"/>
                    </a:ext>
                  </a:extLst>
                </a:gridCol>
                <a:gridCol w="978201">
                  <a:extLst>
                    <a:ext uri="{9D8B030D-6E8A-4147-A177-3AD203B41FA5}">
                      <a16:colId xmlns:a16="http://schemas.microsoft.com/office/drawing/2014/main" val="3624417994"/>
                    </a:ext>
                  </a:extLst>
                </a:gridCol>
                <a:gridCol w="1135522">
                  <a:extLst>
                    <a:ext uri="{9D8B030D-6E8A-4147-A177-3AD203B41FA5}">
                      <a16:colId xmlns:a16="http://schemas.microsoft.com/office/drawing/2014/main" val="2678262084"/>
                    </a:ext>
                  </a:extLst>
                </a:gridCol>
                <a:gridCol w="1042842">
                  <a:extLst>
                    <a:ext uri="{9D8B030D-6E8A-4147-A177-3AD203B41FA5}">
                      <a16:colId xmlns:a16="http://schemas.microsoft.com/office/drawing/2014/main" val="2831998100"/>
                    </a:ext>
                  </a:extLst>
                </a:gridCol>
                <a:gridCol w="993777">
                  <a:extLst>
                    <a:ext uri="{9D8B030D-6E8A-4147-A177-3AD203B41FA5}">
                      <a16:colId xmlns:a16="http://schemas.microsoft.com/office/drawing/2014/main" val="1118645603"/>
                    </a:ext>
                  </a:extLst>
                </a:gridCol>
              </a:tblGrid>
              <a:tr h="7200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Название пакета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Стоимость 1 пользователя в год, без НДС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Стоимость со скидкой 75%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Количество польз</a:t>
                      </a:r>
                      <a:r>
                        <a:rPr lang="en-US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Стоимость Лицензий в год, руб.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Техническая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Поддержка (ТП) за 1 год,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*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Стоимость Лицензий и ТП,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, без НДС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Стоимость Лицензий и ТП, </a:t>
                      </a:r>
                      <a:r>
                        <a:rPr lang="ru-RU" sz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руб</a:t>
                      </a:r>
                      <a:r>
                        <a:rPr lang="ru-RU" sz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, с НДС</a:t>
                      </a:r>
                      <a:endParaRPr lang="ru-RU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948124"/>
                  </a:ext>
                </a:extLst>
              </a:tr>
              <a:tr h="1419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Лицензии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разработчик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DataGraph</a:t>
                      </a: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год</a:t>
                      </a: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6911983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9A2D6E5-E711-4D43-A3A0-171F4230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784068"/>
              </p:ext>
            </p:extLst>
          </p:nvPr>
        </p:nvGraphicFramePr>
        <p:xfrm>
          <a:off x="1366896" y="3400401"/>
          <a:ext cx="7404116" cy="2880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0023">
                  <a:extLst>
                    <a:ext uri="{9D8B030D-6E8A-4147-A177-3AD203B41FA5}">
                      <a16:colId xmlns:a16="http://schemas.microsoft.com/office/drawing/2014/main" val="2139637663"/>
                    </a:ext>
                  </a:extLst>
                </a:gridCol>
                <a:gridCol w="976641">
                  <a:extLst>
                    <a:ext uri="{9D8B030D-6E8A-4147-A177-3AD203B41FA5}">
                      <a16:colId xmlns:a16="http://schemas.microsoft.com/office/drawing/2014/main" val="3883682111"/>
                    </a:ext>
                  </a:extLst>
                </a:gridCol>
                <a:gridCol w="964449">
                  <a:extLst>
                    <a:ext uri="{9D8B030D-6E8A-4147-A177-3AD203B41FA5}">
                      <a16:colId xmlns:a16="http://schemas.microsoft.com/office/drawing/2014/main" val="3199704114"/>
                    </a:ext>
                  </a:extLst>
                </a:gridCol>
                <a:gridCol w="1075921">
                  <a:extLst>
                    <a:ext uri="{9D8B030D-6E8A-4147-A177-3AD203B41FA5}">
                      <a16:colId xmlns:a16="http://schemas.microsoft.com/office/drawing/2014/main" val="2413139022"/>
                    </a:ext>
                  </a:extLst>
                </a:gridCol>
                <a:gridCol w="1133711">
                  <a:extLst>
                    <a:ext uri="{9D8B030D-6E8A-4147-A177-3AD203B41FA5}">
                      <a16:colId xmlns:a16="http://schemas.microsoft.com/office/drawing/2014/main" val="804527977"/>
                    </a:ext>
                  </a:extLst>
                </a:gridCol>
                <a:gridCol w="1041179">
                  <a:extLst>
                    <a:ext uri="{9D8B030D-6E8A-4147-A177-3AD203B41FA5}">
                      <a16:colId xmlns:a16="http://schemas.microsoft.com/office/drawing/2014/main" val="1365724717"/>
                    </a:ext>
                  </a:extLst>
                </a:gridCol>
                <a:gridCol w="992192">
                  <a:extLst>
                    <a:ext uri="{9D8B030D-6E8A-4147-A177-3AD203B41FA5}">
                      <a16:colId xmlns:a16="http://schemas.microsoft.com/office/drawing/2014/main" val="199787598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10 000,00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2 500,00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25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62 500,00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62 500,00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75 000,00 ₽</a:t>
                      </a:r>
                      <a:endParaRPr lang="ru-RU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9190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C16A8C23-F503-48A1-A923-75EEDF87B997}"/>
              </a:ext>
            </a:extLst>
          </p:cNvPr>
          <p:cNvSpPr txBox="1"/>
          <p:nvPr/>
        </p:nvSpPr>
        <p:spPr>
          <a:xfrm>
            <a:off x="224606" y="4254225"/>
            <a:ext cx="46923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Т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ехподдержка включена в стоимость лицензий.</a:t>
            </a:r>
          </a:p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Лицензии поддерживают обновления.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941058-B70D-4465-B9B8-FB5E3D877DF3}"/>
              </a:ext>
            </a:extLst>
          </p:cNvPr>
          <p:cNvSpPr txBox="1"/>
          <p:nvPr/>
        </p:nvSpPr>
        <p:spPr>
          <a:xfrm>
            <a:off x="-252536" y="682699"/>
            <a:ext cx="90730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 рамках проекта для вас мы использовали упрошенную версию расширения, которое разработали и сделали продуктом.</a:t>
            </a:r>
          </a:p>
          <a:p>
            <a:pPr marL="457200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Естественно, мы передали ее вам, но как продукт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DataGraph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будет поддерживаться и улучшаться.</a:t>
            </a:r>
          </a:p>
          <a:p>
            <a:pPr marL="457200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Мы предлагаем вам расширенную версию с поддержкой и обновлениями.</a:t>
            </a:r>
          </a:p>
          <a:p>
            <a:pPr marL="457200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Его так же можно расширить на весь проект. Создание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Data lineage 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очень популярная тема, которая здорово резонирует с идеями про участие проекта в конкурсах и премиях.</a:t>
            </a:r>
          </a:p>
        </p:txBody>
      </p:sp>
    </p:spTree>
    <p:extLst>
      <p:ext uri="{BB962C8B-B14F-4D97-AF65-F5344CB8AC3E}">
        <p14:creationId xmlns:p14="http://schemas.microsoft.com/office/powerpoint/2010/main" val="2920476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7F7F7F"/>
      </a:folHlink>
    </a:clrScheme>
    <a:fontScheme name="Другая 1">
      <a:majorFont>
        <a:latin typeface="GillSansC"/>
        <a:ea typeface=""/>
        <a:cs typeface=""/>
      </a:majorFont>
      <a:minorFont>
        <a:latin typeface="GillSansC"/>
        <a:ea typeface=""/>
        <a:cs typeface="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6309</TotalTime>
  <Words>650</Words>
  <Application>Microsoft Office PowerPoint</Application>
  <PresentationFormat>Экран (16:9)</PresentationFormat>
  <Paragraphs>80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GillSansC</vt:lpstr>
      <vt:lpstr>Segoe UI</vt:lpstr>
      <vt:lpstr>Тема Office</vt:lpstr>
      <vt:lpstr>BI Consult DataGraph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Anna_S</dc:creator>
  <cp:lastModifiedBy>Dmitry Sedykh</cp:lastModifiedBy>
  <cp:revision>254</cp:revision>
  <cp:lastPrinted>2022-03-09T13:53:33Z</cp:lastPrinted>
  <dcterms:created xsi:type="dcterms:W3CDTF">2021-12-12T20:56:49Z</dcterms:created>
  <dcterms:modified xsi:type="dcterms:W3CDTF">2024-06-17T15:30:12Z</dcterms:modified>
</cp:coreProperties>
</file>