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48" r:id="rId2"/>
  </p:sldMasterIdLst>
  <p:notesMasterIdLst>
    <p:notesMasterId r:id="rId21"/>
  </p:notesMasterIdLst>
  <p:sldIdLst>
    <p:sldId id="274" r:id="rId3"/>
    <p:sldId id="398" r:id="rId4"/>
    <p:sldId id="424" r:id="rId5"/>
    <p:sldId id="389" r:id="rId6"/>
    <p:sldId id="435" r:id="rId7"/>
    <p:sldId id="415" r:id="rId8"/>
    <p:sldId id="426" r:id="rId9"/>
    <p:sldId id="438" r:id="rId10"/>
    <p:sldId id="436" r:id="rId11"/>
    <p:sldId id="437" r:id="rId12"/>
    <p:sldId id="433" r:id="rId13"/>
    <p:sldId id="439" r:id="rId14"/>
    <p:sldId id="431" r:id="rId15"/>
    <p:sldId id="414" r:id="rId16"/>
    <p:sldId id="410" r:id="rId17"/>
    <p:sldId id="412" r:id="rId18"/>
    <p:sldId id="416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B77"/>
    <a:srgbClr val="ADE77D"/>
    <a:srgbClr val="2D7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494" autoAdjust="0"/>
  </p:normalViewPr>
  <p:slideViewPr>
    <p:cSldViewPr snapToGrid="0" snapToObjects="1" showGuides="1">
      <p:cViewPr>
        <p:scale>
          <a:sx n="75" d="100"/>
          <a:sy n="75" d="100"/>
        </p:scale>
        <p:origin x="-1386" y="-72"/>
      </p:cViewPr>
      <p:guideLst>
        <p:guide orient="horz"/>
        <p:guide pos="2852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6775-E476-4CFC-9E02-3ACD8B9F3F8D}" type="datetimeFigureOut">
              <a:rPr lang="en-US" smtClean="0"/>
              <a:pPr/>
              <a:t>3/13/2013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89A2-0831-4806-8C90-4F79601C45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89A2-0831-4806-8C90-4F79601C45A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smtClean="0"/>
              <a:t>QlikTech is a whole new kind of software company.</a:t>
            </a:r>
          </a:p>
          <a:p>
            <a:endParaRPr lang="sv-SE" dirty="0" smtClean="0"/>
          </a:p>
          <a:p>
            <a:r>
              <a:rPr lang="sv-SE" dirty="0" smtClean="0"/>
              <a:t>Our </a:t>
            </a:r>
            <a:r>
              <a:rPr lang="sv-SE" baseline="0" dirty="0" smtClean="0"/>
              <a:t>QlikView BI tool uniquely solves </a:t>
            </a:r>
            <a:r>
              <a:rPr lang="sv-SE" dirty="0" smtClean="0"/>
              <a:t>critical business problems for large and small companies alike.</a:t>
            </a:r>
          </a:p>
          <a:p>
            <a:endParaRPr lang="sv-SE" dirty="0" smtClean="0"/>
          </a:p>
          <a:p>
            <a:r>
              <a:rPr lang="sv-SE" dirty="0" smtClean="0"/>
              <a:t>It’s generating significant results for business users worldwide.</a:t>
            </a:r>
          </a:p>
          <a:p>
            <a:endParaRPr lang="sv-SE" dirty="0" smtClean="0"/>
          </a:p>
          <a:p>
            <a:r>
              <a:rPr lang="sv-SE" dirty="0" smtClean="0"/>
              <a:t>The proof is that QlikView users are the most successful and satisfied</a:t>
            </a:r>
            <a:r>
              <a:rPr lang="sv-SE" baseline="0" dirty="0" smtClean="0"/>
              <a:t> in the industry.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That’s why QlikView has been adopted at more than 15,000</a:t>
            </a:r>
            <a:r>
              <a:rPr lang="sv-SE" baseline="0" dirty="0" smtClean="0"/>
              <a:t> companies.</a:t>
            </a:r>
            <a:endParaRPr lang="sv-SE" dirty="0" smtClean="0"/>
          </a:p>
          <a:p>
            <a:endParaRPr lang="sv-SE" dirty="0" smtClean="0"/>
          </a:p>
          <a:p>
            <a:r>
              <a:rPr lang="sv-SE" baseline="0" dirty="0" smtClean="0"/>
              <a:t>A lot of people ask us ”Why does QlikView have so much market traction and growth?”</a:t>
            </a:r>
          </a:p>
          <a:p>
            <a:endParaRPr lang="sv-SE" dirty="0" smtClean="0"/>
          </a:p>
          <a:p>
            <a:r>
              <a:rPr lang="sv-SE" baseline="0" dirty="0" smtClean="0"/>
              <a:t>It’s because it takes a totally different approach to BI.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Think about Google.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They simplified the process of searching information for hundreds of millions of consumers.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Like Google, QlikView has simplified accessing and analyzing business information.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smtClean="0"/>
              <a:t>QlikTech is a whole new kind of software company.</a:t>
            </a:r>
          </a:p>
          <a:p>
            <a:endParaRPr lang="sv-SE" dirty="0" smtClean="0"/>
          </a:p>
          <a:p>
            <a:r>
              <a:rPr lang="sv-SE" dirty="0" smtClean="0"/>
              <a:t>Our </a:t>
            </a:r>
            <a:r>
              <a:rPr lang="sv-SE" baseline="0" dirty="0" smtClean="0"/>
              <a:t>QlikView BI tool uniquely solves </a:t>
            </a:r>
            <a:r>
              <a:rPr lang="sv-SE" dirty="0" smtClean="0"/>
              <a:t>critical business problems for large and small companies alike.</a:t>
            </a:r>
          </a:p>
          <a:p>
            <a:endParaRPr lang="sv-SE" dirty="0" smtClean="0"/>
          </a:p>
          <a:p>
            <a:r>
              <a:rPr lang="sv-SE" dirty="0" smtClean="0"/>
              <a:t>It’s generating significant results for business users worldwide.</a:t>
            </a:r>
          </a:p>
          <a:p>
            <a:endParaRPr lang="sv-SE" dirty="0" smtClean="0"/>
          </a:p>
          <a:p>
            <a:r>
              <a:rPr lang="sv-SE" dirty="0" smtClean="0"/>
              <a:t>The proof is that QlikView users are the most successful and satisfied</a:t>
            </a:r>
            <a:r>
              <a:rPr lang="sv-SE" baseline="0" dirty="0" smtClean="0"/>
              <a:t> in the industry.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That’s why QlikView has been adopted at more than 15,000</a:t>
            </a:r>
            <a:r>
              <a:rPr lang="sv-SE" baseline="0" dirty="0" smtClean="0"/>
              <a:t> companies.</a:t>
            </a:r>
            <a:endParaRPr lang="sv-SE" dirty="0" smtClean="0"/>
          </a:p>
          <a:p>
            <a:endParaRPr lang="sv-SE" dirty="0" smtClean="0"/>
          </a:p>
          <a:p>
            <a:r>
              <a:rPr lang="sv-SE" baseline="0" dirty="0" smtClean="0"/>
              <a:t>A lot of people ask us ”Why does QlikView have so much market traction and growth?”</a:t>
            </a:r>
          </a:p>
          <a:p>
            <a:endParaRPr lang="sv-SE" dirty="0" smtClean="0"/>
          </a:p>
          <a:p>
            <a:r>
              <a:rPr lang="sv-SE" baseline="0" dirty="0" smtClean="0"/>
              <a:t>It’s because it takes a totally different approach to BI.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Think about Google.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They simplified the process of searching information for hundreds of millions of consumers.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Like Google, QlikView has simplified accessing and analyzing business information.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3475-0597-4030-88EB-DECD40CD64D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As you’ve seen, QlikView’s Business Discovery approach is really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transformative technology that reflects a shift to end user-driven BI.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Gartner says we’re the “poster child” for this new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say organizations need a portfolio BI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QlikView fits the bill perfectly, by bridging the gap between traditional BI and standalone office productivity software.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it does that while letting users access their data and analysis anywhere, on any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yielding extraordinary results and productivity for our customers.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er_screen_grab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068" y="3195361"/>
            <a:ext cx="5486400" cy="1863966"/>
          </a:xfrm>
          <a:prstGeom prst="rect">
            <a:avLst/>
          </a:prstGeom>
        </p:spPr>
        <p:txBody>
          <a:bodyPr anchor="t" anchorCtr="0"/>
          <a:lstStyle>
            <a:lvl1pPr algn="r"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here to edit headline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463040"/>
            <a:ext cx="7391400" cy="4759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Aft>
                <a:spcPts val="2000"/>
              </a:spcAft>
              <a:buFontTx/>
              <a:buNone/>
              <a:defRPr sz="20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9411" y="1143000"/>
            <a:ext cx="3272589" cy="2362200"/>
          </a:xfrm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5928360"/>
            <a:ext cx="5105400" cy="1082040"/>
          </a:xfrm>
        </p:spPr>
        <p:txBody>
          <a:bodyPr/>
          <a:lstStyle>
            <a:lvl1pPr marL="164592" indent="-164592">
              <a:lnSpc>
                <a:spcPct val="100000"/>
              </a:lnSpc>
              <a:spcAft>
                <a:spcPts val="1400"/>
              </a:spcAft>
              <a:buFont typeface="Arial"/>
              <a:buChar char="•"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72000" y="1143000"/>
            <a:ext cx="3272589" cy="2362200"/>
          </a:xfrm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99411" y="3505200"/>
            <a:ext cx="3272589" cy="2362200"/>
          </a:xfrm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72000" y="3505200"/>
            <a:ext cx="3272589" cy="2362200"/>
          </a:xfrm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justified pictur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here to edit headline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090160"/>
            <a:ext cx="5105400" cy="1767840"/>
          </a:xfrm>
        </p:spPr>
        <p:txBody>
          <a:bodyPr/>
          <a:lstStyle>
            <a:lvl1pPr marL="164592" indent="-164592">
              <a:lnSpc>
                <a:spcPct val="100000"/>
              </a:lnSpc>
              <a:spcAft>
                <a:spcPts val="1400"/>
              </a:spcAft>
              <a:buFont typeface="Arial"/>
              <a:buChar char="•"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" y="1463040"/>
            <a:ext cx="5105400" cy="3261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medium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here to edit headline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73250" y="5064760"/>
            <a:ext cx="5632450" cy="1767840"/>
          </a:xfrm>
        </p:spPr>
        <p:txBody>
          <a:bodyPr/>
          <a:lstStyle>
            <a:lvl1pPr marL="164592" indent="-164592">
              <a:lnSpc>
                <a:spcPct val="100000"/>
              </a:lnSpc>
              <a:spcAft>
                <a:spcPts val="1400"/>
              </a:spcAft>
              <a:buFont typeface="Arial"/>
              <a:buChar char="•"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73250" y="1463040"/>
            <a:ext cx="5105400" cy="3261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ankyou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1568"/>
            <a:ext cx="9144000" cy="665439"/>
          </a:xfrm>
          <a:prstGeom prst="rect">
            <a:avLst/>
          </a:prstGeom>
        </p:spPr>
        <p:txBody>
          <a:bodyPr anchor="b" anchorCtr="0"/>
          <a:lstStyle>
            <a:lvl1pPr algn="ctr"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jb2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66750" y="288576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jb2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7512" y="2889504"/>
            <a:ext cx="7772400" cy="1470025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28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jb2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6750" y="288576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2648" y="1447800"/>
            <a:ext cx="7918704" cy="4419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ustom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38074"/>
            <a:ext cx="5389462" cy="4525963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00800" y="1463040"/>
            <a:ext cx="2133600" cy="1905000"/>
          </a:xfrm>
        </p:spPr>
        <p:txBody>
          <a:bodyPr anchor="t" anchorCtr="1"/>
          <a:lstStyle>
            <a:lvl1pPr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00800" y="3581400"/>
            <a:ext cx="2133600" cy="1905000"/>
          </a:xfrm>
        </p:spPr>
        <p:txBody>
          <a:bodyPr anchor="t" anchorCtr="1"/>
          <a:lstStyle>
            <a:lvl1pPr algn="ctr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090160"/>
            <a:ext cx="5105400" cy="1767840"/>
          </a:xfrm>
        </p:spPr>
        <p:txBody>
          <a:bodyPr/>
          <a:lstStyle>
            <a:lvl1pPr marL="164592" indent="-164592">
              <a:lnSpc>
                <a:spcPct val="100000"/>
              </a:lnSpc>
              <a:spcAft>
                <a:spcPts val="1400"/>
              </a:spcAft>
              <a:buFont typeface="Arial"/>
              <a:buChar char="•"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" y="1463040"/>
            <a:ext cx="5105400" cy="3261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8C8C"/>
              </a:gs>
              <a:gs pos="100000">
                <a:srgbClr val="363636"/>
              </a:gs>
            </a:gsLst>
            <a:lin ang="1668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62AC1E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2AC1E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r" defTabSz="457200" rtl="0" eaLnBrk="1" latinLnBrk="0" hangingPunct="1">
        <a:spcBef>
          <a:spcPct val="0"/>
        </a:spcBef>
        <a:buNone/>
        <a:defRPr sz="2000" kern="1200" baseline="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438074"/>
            <a:ext cx="791870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Bildobjekt 6" descr="QV_3-D icon_small_cmyk 2.tif"/>
          <p:cNvPicPr>
            <a:picLocks noChangeAspect="1"/>
          </p:cNvPicPr>
          <p:nvPr/>
        </p:nvPicPr>
        <p:blipFill>
          <a:blip r:embed="rId10"/>
          <a:srcRect b="14423"/>
          <a:stretch>
            <a:fillRect/>
          </a:stretch>
        </p:blipFill>
        <p:spPr bwMode="auto">
          <a:xfrm>
            <a:off x="8559800" y="6248400"/>
            <a:ext cx="485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hite_swirl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200" y="1"/>
            <a:ext cx="3479800" cy="137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79" r:id="rId3"/>
    <p:sldLayoutId id="2147483659" r:id="rId4"/>
    <p:sldLayoutId id="2147483681" r:id="rId5"/>
    <p:sldLayoutId id="2147483662" r:id="rId6"/>
    <p:sldLayoutId id="2147483682" r:id="rId7"/>
    <p:sldLayoutId id="214748368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1300"/>
        </a:spcAft>
        <a:buClr>
          <a:srgbClr val="2D7F1D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300"/>
        </a:spcAft>
        <a:buClr>
          <a:srgbClr val="2D7F1D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300"/>
        </a:spcAft>
        <a:buClr>
          <a:srgbClr val="2D7F1D"/>
        </a:buClr>
        <a:buFont typeface="Wingdings" charset="2"/>
        <a:buChar char="ü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info@biconsul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30" y="0"/>
            <a:ext cx="2092969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0" y="3615262"/>
            <a:ext cx="6032500" cy="1863966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Комплексное решение по системе бизнес-анализа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базе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QlikView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фармацевтических компаний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4521200"/>
            <a:ext cx="2578100" cy="9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Компания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«Би Ай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Консалт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Saint-Petersburg </a:t>
            </a:r>
          </a:p>
          <a:p>
            <a:pPr algn="ctr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www.biconsult.ru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r"/>
            <a:endParaRPr lang="sv-SE" sz="1400" dirty="0">
              <a:latin typeface="Arial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1" y="208047"/>
            <a:ext cx="1242070" cy="12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0" y="5538613"/>
            <a:ext cx="1921519" cy="120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330200"/>
            <a:ext cx="662436" cy="9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30500" y="2741278"/>
            <a:ext cx="6499223" cy="1863966"/>
          </a:xfrm>
          <a:prstGeom prst="rect">
            <a:avLst/>
          </a:prstGeom>
        </p:spPr>
        <p:txBody>
          <a:bodyPr anchor="t" anchorCtr="0"/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 smtClean="0"/>
              <a:t>Business-</a:t>
            </a:r>
            <a:r>
              <a:rPr lang="en-US" sz="3300" b="1" dirty="0" err="1"/>
              <a:t>Qlik</a:t>
            </a:r>
            <a:r>
              <a:rPr lang="en-US" sz="3300" b="1" dirty="0" smtClean="0"/>
              <a:t> </a:t>
            </a:r>
            <a:r>
              <a:rPr lang="en-US" sz="3300" b="1" dirty="0"/>
              <a:t>for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Pharma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2648" y="1077436"/>
            <a:ext cx="791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1300"/>
              </a:spcAft>
              <a:buClr>
                <a:srgbClr val="2D7F1D"/>
              </a:buClr>
              <a:buFont typeface="Arial"/>
              <a:buChar char="•"/>
            </a:pPr>
            <a:r>
              <a:rPr lang="ru-RU" sz="1600" dirty="0">
                <a:latin typeface="Arial"/>
              </a:rPr>
              <a:t>анализировать первичные, вторичные продажи и продажи третьего уровня (розница) в различных разрезах: клиенты, артикулы, бренды, регионы,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производители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и т. д.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908433"/>
            <a:ext cx="7478776" cy="47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002106"/>
            <a:ext cx="7073900" cy="458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000" y="1138535"/>
            <a:ext cx="774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300"/>
              </a:spcAft>
              <a:buClr>
                <a:srgbClr val="2D7F1D"/>
              </a:buClr>
              <a:buFont typeface="Arial"/>
              <a:buChar char="•"/>
            </a:pPr>
            <a:r>
              <a:rPr lang="ru-RU" sz="1600" dirty="0">
                <a:latin typeface="Arial"/>
              </a:rPr>
              <a:t>анализировать эффективность работы менеджеров и медицинских представителей</a:t>
            </a:r>
          </a:p>
        </p:txBody>
      </p:sp>
    </p:spTree>
    <p:extLst>
      <p:ext uri="{BB962C8B-B14F-4D97-AF65-F5344CB8AC3E}">
        <p14:creationId xmlns:p14="http://schemas.microsoft.com/office/powerpoint/2010/main" val="3253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5000" y="1138535"/>
            <a:ext cx="774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300"/>
              </a:spcAft>
              <a:buClr>
                <a:srgbClr val="2D7F1D"/>
              </a:buClr>
              <a:buFont typeface="Arial"/>
              <a:buChar char="•"/>
            </a:pPr>
            <a:r>
              <a:rPr lang="ru-RU" sz="1600" dirty="0">
                <a:latin typeface="Arial"/>
              </a:rPr>
              <a:t>анализировать эффективность работы менеджеров и медицинских представителей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723310"/>
            <a:ext cx="7223252" cy="469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611188" y="1122101"/>
            <a:ext cx="7920164" cy="4727575"/>
          </a:xfrm>
        </p:spPr>
        <p:txBody>
          <a:bodyPr>
            <a:normAutofit/>
          </a:bodyPr>
          <a:lstStyle/>
          <a:p>
            <a:pPr lvl="1"/>
            <a:r>
              <a:rPr lang="ru-RU" sz="1600" dirty="0" smtClean="0"/>
              <a:t>производить </a:t>
            </a:r>
            <a:r>
              <a:rPr lang="ru-RU" sz="1600" dirty="0"/>
              <a:t>план-</a:t>
            </a:r>
            <a:r>
              <a:rPr lang="ru-RU" sz="1600" dirty="0" err="1"/>
              <a:t>фактный</a:t>
            </a:r>
            <a:r>
              <a:rPr lang="ru-RU" sz="1600" dirty="0"/>
              <a:t> анализ продаж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pic>
        <p:nvPicPr>
          <p:cNvPr id="4" name="Picture 3" descr="S:\users\Barakov\Клиенты\аста\New Bitmap Image - Copy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20393"/>
            <a:ext cx="8432800" cy="41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2648" y="234934"/>
            <a:ext cx="7918704" cy="63399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mtClean="0"/>
              <a:t>Что позволяет делать решение </a:t>
            </a:r>
            <a:r>
              <a:rPr lang="ru-RU" b="1" smtClean="0"/>
              <a:t>Business-Qlik for </a:t>
            </a:r>
            <a:r>
              <a:rPr lang="en-US" b="1" smtClean="0"/>
              <a:t>Pharma</a:t>
            </a:r>
            <a:r>
              <a:rPr lang="ru-RU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3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583892" y="1217635"/>
            <a:ext cx="7920164" cy="4727575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анализировать ассортимент: определение </a:t>
            </a:r>
            <a:r>
              <a:rPr lang="ru-RU" sz="1600" dirty="0" err="1"/>
              <a:t>маржинальности</a:t>
            </a:r>
            <a:r>
              <a:rPr lang="ru-RU" sz="1600" dirty="0"/>
              <a:t> продаж и оценка получаемой прибыли в разрезе номенклатуры</a:t>
            </a:r>
            <a:r>
              <a:rPr lang="en-US" sz="1600" dirty="0"/>
              <a:t>;</a:t>
            </a:r>
            <a:endParaRPr lang="ru-RU" sz="1600" dirty="0"/>
          </a:p>
        </p:txBody>
      </p:sp>
      <p:pic>
        <p:nvPicPr>
          <p:cNvPr id="4" name="Picture 4" descr="S:\users\Barakov\Клиенты\Триколор тв\Pic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5" y="1925342"/>
            <a:ext cx="8542219" cy="40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285143" y="1285875"/>
            <a:ext cx="8246209" cy="4727575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управлять запасами, видеть структуру остатков, их оборачиваемость и планировать товарооборот с учетом прогнозного спроса;</a:t>
            </a:r>
          </a:p>
        </p:txBody>
      </p:sp>
      <p:pic>
        <p:nvPicPr>
          <p:cNvPr id="4" name="Picture 2" descr="S:\users\Barakov\Клиенты\аста\New Bitmap Ima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2283042"/>
            <a:ext cx="8458201" cy="34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611188" y="1285875"/>
            <a:ext cx="7920164" cy="4727575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анализировать финансовую деятельность компании</a:t>
            </a:r>
            <a:r>
              <a:rPr lang="en-US" sz="1600" dirty="0"/>
              <a:t>: </a:t>
            </a:r>
            <a:r>
              <a:rPr lang="ru-RU" sz="1600" dirty="0"/>
              <a:t>доходы и расходы, баланс, затраты, дебиторская и кредиторская задолженности и т.д.</a:t>
            </a:r>
          </a:p>
        </p:txBody>
      </p:sp>
      <p:pic>
        <p:nvPicPr>
          <p:cNvPr id="22530" name="Picture 2" descr="http://www.biconsult.ru/img/services/financi/dinam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930339"/>
            <a:ext cx="6856412" cy="4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Distribution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612648" y="1348508"/>
            <a:ext cx="7920164" cy="4727575"/>
          </a:xfrm>
        </p:spPr>
        <p:txBody>
          <a:bodyPr>
            <a:normAutofit/>
          </a:bodyPr>
          <a:lstStyle/>
          <a:p>
            <a:r>
              <a:rPr lang="ru-RU" sz="1600" dirty="0"/>
              <a:t>видеть географию продаж по городам, регионам с максимальной детализацией;</a:t>
            </a:r>
          </a:p>
        </p:txBody>
      </p:sp>
      <p:pic>
        <p:nvPicPr>
          <p:cNvPr id="4" name="Picture 2" descr="S:\users\Barakov\Клиенты\аста\New Bitmap Ima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6766"/>
            <a:ext cx="7645708" cy="42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100" y="1991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199178, Россия,</a:t>
            </a:r>
            <a:br>
              <a:rPr lang="ru-RU" sz="2400" dirty="0"/>
            </a:br>
            <a:r>
              <a:rPr lang="ru-RU" sz="2400" dirty="0"/>
              <a:t>Санкт-Петербург</a:t>
            </a:r>
            <a:br>
              <a:rPr lang="ru-RU" sz="2400" dirty="0"/>
            </a:br>
            <a:r>
              <a:rPr lang="ru-RU" sz="2400" dirty="0"/>
              <a:t>6я линяя В.О. д.63</a:t>
            </a:r>
            <a:br>
              <a:rPr lang="ru-RU" sz="2400" dirty="0"/>
            </a:br>
            <a:r>
              <a:rPr lang="ru-RU" sz="2400" dirty="0"/>
              <a:t>Тел: +7 (812) 334-08-01</a:t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 </a:t>
            </a:r>
            <a:r>
              <a:rPr lang="ru-RU" sz="2400" u="sng" dirty="0">
                <a:hlinkClick r:id="rId2"/>
              </a:rPr>
              <a:t>info@biconsult.ru</a:t>
            </a:r>
            <a:endParaRPr lang="ru-RU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1200" y="1237008"/>
            <a:ext cx="2133600" cy="792928"/>
          </a:xfrm>
        </p:spPr>
        <p:txBody>
          <a:bodyPr/>
          <a:lstStyle/>
          <a:p>
            <a:pPr algn="l"/>
            <a:r>
              <a:rPr lang="en-US" sz="3000" b="1" dirty="0" smtClean="0"/>
              <a:t>BI Consult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u="sng" dirty="0" smtClean="0">
                <a:hlinkClick r:id="rId2"/>
              </a:rPr>
              <a:t>www.b</a:t>
            </a:r>
            <a:r>
              <a:rPr lang="ru-RU" sz="1800" u="sng" dirty="0" smtClean="0">
                <a:hlinkClick r:id="rId2"/>
              </a:rPr>
              <a:t>iconsult.ru</a:t>
            </a:r>
            <a:r>
              <a:rPr lang="ru-RU" dirty="0"/>
              <a:t/>
            </a:r>
            <a:br>
              <a:rPr lang="ru-RU" dirty="0"/>
            </a:b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930450"/>
            <a:ext cx="35052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/>
          <a:lstStyle/>
          <a:p>
            <a:r>
              <a:rPr lang="ru-RU" dirty="0" smtClean="0"/>
              <a:t>О </a:t>
            </a:r>
            <a:r>
              <a:rPr lang="en-US" dirty="0" err="1" smtClean="0"/>
              <a:t>QlikView</a:t>
            </a:r>
            <a:r>
              <a:rPr lang="ru-RU" dirty="0" smtClean="0"/>
              <a:t>:</a:t>
            </a:r>
            <a:r>
              <a:rPr lang="en-US" dirty="0"/>
              <a:t> </a:t>
            </a:r>
          </a:p>
        </p:txBody>
      </p:sp>
      <p:sp>
        <p:nvSpPr>
          <p:cNvPr id="35" name="Content Placeholder 33"/>
          <p:cNvSpPr>
            <a:spLocks noGrp="1"/>
          </p:cNvSpPr>
          <p:nvPr>
            <p:ph idx="1"/>
          </p:nvPr>
        </p:nvSpPr>
        <p:spPr>
          <a:xfrm>
            <a:off x="611188" y="1524000"/>
            <a:ext cx="3478212" cy="4727575"/>
          </a:xfrm>
        </p:spPr>
        <p:txBody>
          <a:bodyPr/>
          <a:lstStyle/>
          <a:p>
            <a:pPr marL="177800" lvl="0" indent="-177800">
              <a:spcAft>
                <a:spcPts val="1200"/>
              </a:spcAft>
              <a:defRPr/>
            </a:pPr>
            <a:r>
              <a:rPr lang="ru-RU" sz="2000" dirty="0" smtClean="0">
                <a:latin typeface="Arial" pitchFamily="34" charset="0"/>
              </a:rPr>
              <a:t>Базируется в США</a:t>
            </a:r>
            <a:r>
              <a:rPr lang="en-US" sz="2000" dirty="0" smtClean="0">
                <a:latin typeface="Arial" pitchFamily="34" charset="0"/>
              </a:rPr>
              <a:t>, </a:t>
            </a:r>
            <a:br>
              <a:rPr lang="en-US" sz="2000" dirty="0" smtClean="0">
                <a:latin typeface="Arial" pitchFamily="34" charset="0"/>
              </a:rPr>
            </a:br>
            <a:r>
              <a:rPr lang="ru-RU" sz="2000" dirty="0" err="1" smtClean="0">
                <a:latin typeface="Arial" pitchFamily="34" charset="0"/>
              </a:rPr>
              <a:t>основанна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в</a:t>
            </a:r>
            <a:r>
              <a:rPr lang="en-US" sz="2000" dirty="0" smtClean="0">
                <a:latin typeface="Arial" pitchFamily="34" charset="0"/>
              </a:rPr>
              <a:t> 1993</a:t>
            </a:r>
            <a:r>
              <a:rPr lang="ru-RU" sz="2000" dirty="0" smtClean="0">
                <a:latin typeface="Arial" pitchFamily="34" charset="0"/>
              </a:rPr>
              <a:t> в Швеции</a:t>
            </a:r>
            <a:endParaRPr lang="en-US" sz="2000" dirty="0" smtClean="0">
              <a:latin typeface="Arial" pitchFamily="34" charset="0"/>
            </a:endParaRPr>
          </a:p>
          <a:p>
            <a:pPr marL="177800" lvl="0" indent="-1778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363636"/>
                </a:solidFill>
                <a:latin typeface="Arial" pitchFamily="34" charset="0"/>
              </a:rPr>
              <a:t>Самая высокая удовлетворенность пользователей</a:t>
            </a:r>
            <a:endParaRPr lang="en-US" sz="2000" dirty="0" smtClean="0">
              <a:solidFill>
                <a:srgbClr val="363636"/>
              </a:solidFill>
              <a:latin typeface="Arial" pitchFamily="34" charset="0"/>
            </a:endParaRPr>
          </a:p>
          <a:p>
            <a:pPr marL="177800" lvl="0" indent="-177800"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15,000 </a:t>
            </a:r>
            <a:r>
              <a:rPr lang="ru-RU" sz="2000" dirty="0" smtClean="0">
                <a:solidFill>
                  <a:srgbClr val="363636"/>
                </a:solidFill>
                <a:latin typeface="Arial" pitchFamily="34" charset="0"/>
              </a:rPr>
              <a:t>клиентов </a:t>
            </a:r>
            <a:r>
              <a:rPr lang="ru-RU" dirty="0">
                <a:solidFill>
                  <a:srgbClr val="363636"/>
                </a:solidFill>
                <a:latin typeface="Arial" pitchFamily="34" charset="0"/>
              </a:rPr>
              <a:t>в</a:t>
            </a: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 100 </a:t>
            </a:r>
            <a:r>
              <a:rPr lang="ru-RU" dirty="0" smtClean="0">
                <a:solidFill>
                  <a:srgbClr val="363636"/>
                </a:solidFill>
                <a:latin typeface="Arial" pitchFamily="34" charset="0"/>
              </a:rPr>
              <a:t>странах</a:t>
            </a:r>
            <a:endParaRPr lang="en-US" sz="2000" dirty="0" smtClean="0">
              <a:solidFill>
                <a:srgbClr val="363636"/>
              </a:solidFill>
              <a:latin typeface="Arial" pitchFamily="34" charset="0"/>
            </a:endParaRPr>
          </a:p>
          <a:p>
            <a:pPr marL="177800" lvl="0" indent="-177800"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1,100 </a:t>
            </a:r>
            <a:r>
              <a:rPr lang="ru-RU" sz="2000" dirty="0" smtClean="0">
                <a:solidFill>
                  <a:srgbClr val="363636"/>
                </a:solidFill>
                <a:latin typeface="Arial" pitchFamily="34" charset="0"/>
              </a:rPr>
              <a:t>партнеров по всему миру</a:t>
            </a:r>
            <a:endParaRPr lang="en-US" dirty="0" smtClean="0">
              <a:solidFill>
                <a:srgbClr val="363636"/>
              </a:solidFill>
              <a:latin typeface="Arial" pitchFamily="34" charset="0"/>
            </a:endParaRPr>
          </a:p>
          <a:p>
            <a:pPr marL="177800" lvl="0" indent="-177800"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650 </a:t>
            </a:r>
            <a:r>
              <a:rPr lang="ru-RU" sz="2000" dirty="0" smtClean="0">
                <a:solidFill>
                  <a:srgbClr val="363636"/>
                </a:solidFill>
                <a:latin typeface="Arial" pitchFamily="34" charset="0"/>
              </a:rPr>
              <a:t>сотрудников в </a:t>
            </a: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/>
            </a:r>
            <a:b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22 </a:t>
            </a:r>
            <a:r>
              <a:rPr lang="ru-RU" sz="2000" dirty="0" smtClean="0">
                <a:solidFill>
                  <a:srgbClr val="363636"/>
                </a:solidFill>
                <a:latin typeface="Arial" pitchFamily="34" charset="0"/>
              </a:rPr>
              <a:t>офисах </a:t>
            </a:r>
            <a:r>
              <a:rPr lang="ru-RU" dirty="0">
                <a:solidFill>
                  <a:srgbClr val="363636"/>
                </a:solidFill>
                <a:latin typeface="Arial" pitchFamily="34" charset="0"/>
              </a:rPr>
              <a:t>в</a:t>
            </a: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363636"/>
                </a:solidFill>
                <a:latin typeface="Arial" pitchFamily="34" charset="0"/>
              </a:rPr>
              <a:t>24</a:t>
            </a:r>
            <a:r>
              <a:rPr lang="en-US" sz="2000" dirty="0" smtClean="0">
                <a:solidFill>
                  <a:srgbClr val="363636"/>
                </a:solidFill>
                <a:latin typeface="Arial" pitchFamily="34" charset="0"/>
              </a:rPr>
              <a:t> </a:t>
            </a:r>
            <a:r>
              <a:rPr lang="ru-RU" dirty="0" smtClean="0">
                <a:solidFill>
                  <a:srgbClr val="363636"/>
                </a:solidFill>
                <a:latin typeface="Arial" pitchFamily="34" charset="0"/>
              </a:rPr>
              <a:t>странах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177800" lvl="0" indent="-177800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363636"/>
                </a:solidFill>
                <a:latin typeface="Arial" pitchFamily="34" charset="0"/>
              </a:rPr>
              <a:t>NASDAQ: QLIK</a:t>
            </a:r>
            <a:endParaRPr lang="en-US" sz="2000" dirty="0" smtClean="0">
              <a:solidFill>
                <a:srgbClr val="363636"/>
              </a:solidFill>
              <a:latin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265293" y="908381"/>
            <a:ext cx="4413250" cy="2412902"/>
            <a:chOff x="4368800" y="1533524"/>
            <a:chExt cx="4527550" cy="2412902"/>
          </a:xfrm>
        </p:grpSpPr>
        <p:sp>
          <p:nvSpPr>
            <p:cNvPr id="6" name="Rectangle 5"/>
            <p:cNvSpPr/>
            <p:nvPr/>
          </p:nvSpPr>
          <p:spPr>
            <a:xfrm>
              <a:off x="4368800" y="1533524"/>
              <a:ext cx="4413250" cy="542925"/>
            </a:xfrm>
            <a:prstGeom prst="rect">
              <a:avLst/>
            </a:prstGeom>
            <a:ln w="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8" descr="Zuri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7658" y="3260626"/>
              <a:ext cx="9084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76750" y="1617246"/>
              <a:ext cx="441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</a:rPr>
                <a:t>Более 25 </a:t>
              </a:r>
              <a:r>
                <a:rPr lang="en-US" sz="1600" b="1" dirty="0" smtClean="0">
                  <a:solidFill>
                    <a:schemeClr val="tx2"/>
                  </a:solidFill>
                  <a:latin typeface="Arial" pitchFamily="34" charset="0"/>
                </a:rPr>
                <a:t>000 </a:t>
              </a: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</a:rPr>
                <a:t>клиентов в мире</a:t>
              </a:r>
              <a:endParaRPr lang="en-US" sz="16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pic>
        <p:nvPicPr>
          <p:cNvPr id="36" name="Picture 35" descr="http://t1.gstatic.com/images?q=tbn:ANd9GcS4id76AEZ9stL67Xp3MKv2HzpPx5vcQMJ60-kn9wIZ9z2RjuEG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8" y="4175508"/>
            <a:ext cx="1741328" cy="58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http://www.ardmac.com/wp-content/uploads/2012/10/novo-nordis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89" y="2635484"/>
            <a:ext cx="1346962" cy="107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http://www.xconomy.com/wordpress/wp-content/images/2009/09/Gen-Probe-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40" y="3467141"/>
            <a:ext cx="1625188" cy="4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http://t3.gstatic.com/images?q=tbn:ANd9GcS8JyPZsTN1S5wZaTmIo28KzN_8L5dcifEKXdj5ajcOlQc6I0TVk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50"/>
            <a:ext cx="1556489" cy="9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http://pharma.net.ua/wp-content/uploads/2013/01/actavis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46" y="3708817"/>
            <a:ext cx="1837804" cy="131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http://kvels74.ru/uploads/company/-1918362199/Fora-Farm-Chelyabinsk-optovo-roznichnaya-firm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57" y="5638772"/>
            <a:ext cx="1636879" cy="43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http://www.ehtel.org/join-ehtel/member-profiles/member-novartis/imag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8" y="4910284"/>
            <a:ext cx="2247981" cy="39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Merck MSD Logo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49" y="1656569"/>
            <a:ext cx="2162697" cy="85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http://t1.gstatic.com/images?q=tbn:ANd9GcR9bnNZE53XHpXQLPFQqKDTAFeGj4gQNQBKVKdUTwZRF8CAZF7K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40" y="1866119"/>
            <a:ext cx="1461343" cy="73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http://forum-hta.ru/files/uploads/abbott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50" y="2509827"/>
            <a:ext cx="2052725" cy="77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3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387334"/>
            <a:ext cx="7918704" cy="633995"/>
          </a:xfrm>
        </p:spPr>
        <p:txBody>
          <a:bodyPr/>
          <a:lstStyle/>
          <a:p>
            <a:r>
              <a:rPr lang="ru-RU" dirty="0" smtClean="0"/>
              <a:t>О Компании </a:t>
            </a:r>
            <a:r>
              <a:rPr lang="en-US" dirty="0" smtClean="0"/>
              <a:t>BI Consult</a:t>
            </a:r>
            <a:endParaRPr lang="en-US" dirty="0"/>
          </a:p>
        </p:txBody>
      </p:sp>
      <p:sp>
        <p:nvSpPr>
          <p:cNvPr id="35" name="Content Placeholder 33"/>
          <p:cNvSpPr>
            <a:spLocks noGrp="1"/>
          </p:cNvSpPr>
          <p:nvPr>
            <p:ph idx="1"/>
          </p:nvPr>
        </p:nvSpPr>
        <p:spPr>
          <a:xfrm>
            <a:off x="611187" y="1420557"/>
            <a:ext cx="4496681" cy="52396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занимается консультационными </a:t>
            </a:r>
            <a:r>
              <a:rPr lang="ru-RU" dirty="0"/>
              <a:t>услугами в области построения систем бизнес-анализа (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) на базе </a:t>
            </a:r>
            <a:r>
              <a:rPr lang="ru-RU" dirty="0" err="1"/>
              <a:t>QlikView</a:t>
            </a:r>
            <a:r>
              <a:rPr lang="ru-RU" dirty="0"/>
              <a:t>;</a:t>
            </a:r>
          </a:p>
          <a:p>
            <a:r>
              <a:rPr lang="ru-RU" dirty="0"/>
              <a:t>осуществляет полный цикл разработки и внедрения “под ключ” и поддерживает существующие системы; </a:t>
            </a:r>
          </a:p>
          <a:p>
            <a:r>
              <a:rPr lang="ru-RU" dirty="0" smtClean="0"/>
              <a:t>реализовала более 100 проектов систем бизнес-аналитики на базе </a:t>
            </a:r>
            <a:r>
              <a:rPr lang="ru-RU" dirty="0" err="1"/>
              <a:t>QlikView</a:t>
            </a:r>
            <a:r>
              <a:rPr lang="ru-RU" dirty="0"/>
              <a:t>: по отраслям: дистрибуция, </a:t>
            </a:r>
            <a:r>
              <a:rPr lang="ru-RU" dirty="0" err="1"/>
              <a:t>retail</a:t>
            </a:r>
            <a:r>
              <a:rPr lang="ru-RU" dirty="0"/>
              <a:t>, </a:t>
            </a:r>
            <a:r>
              <a:rPr lang="ru-RU" dirty="0" err="1"/>
              <a:t>telecom</a:t>
            </a:r>
            <a:r>
              <a:rPr lang="ru-RU" dirty="0"/>
              <a:t>, производство </a:t>
            </a:r>
            <a:r>
              <a:rPr lang="ru-RU" dirty="0" smtClean="0"/>
              <a:t>и </a:t>
            </a:r>
            <a:r>
              <a:rPr lang="ru-RU" dirty="0"/>
              <a:t>др.;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меет экспертный опыт по разработке систем </a:t>
            </a:r>
            <a:r>
              <a:rPr lang="ru-RU" dirty="0" err="1" smtClean="0"/>
              <a:t>бимзнес</a:t>
            </a:r>
            <a:r>
              <a:rPr lang="ru-RU" dirty="0" smtClean="0"/>
              <a:t>-анализа по областям</a:t>
            </a:r>
            <a:r>
              <a:rPr lang="ru-RU" dirty="0"/>
              <a:t>: финансы, продажи, маркетинг, закупки/склад/логистика, внутренний аудит и др.; </a:t>
            </a:r>
            <a:endParaRPr lang="ru-RU" dirty="0" smtClean="0"/>
          </a:p>
          <a:p>
            <a:r>
              <a:rPr lang="ru-RU" dirty="0" smtClean="0"/>
              <a:t>работает по методологии </a:t>
            </a:r>
            <a:r>
              <a:rPr lang="ru-RU" dirty="0"/>
              <a:t>S.A.F.E </a:t>
            </a:r>
            <a:r>
              <a:rPr lang="ru-RU" dirty="0" err="1"/>
              <a:t>Project</a:t>
            </a:r>
            <a:r>
              <a:rPr lang="ru-RU" dirty="0"/>
              <a:t> </a:t>
            </a:r>
            <a:r>
              <a:rPr lang="ru-RU" dirty="0" err="1" smtClean="0"/>
              <a:t>Methodology</a:t>
            </a:r>
            <a:r>
              <a:rPr lang="ru-RU" dirty="0"/>
              <a:t> </a:t>
            </a:r>
            <a:r>
              <a:rPr lang="ru-RU" dirty="0" smtClean="0"/>
              <a:t>и  </a:t>
            </a:r>
            <a:r>
              <a:rPr lang="ru-RU" dirty="0" err="1"/>
              <a:t>fix-cost</a:t>
            </a:r>
            <a:r>
              <a:rPr lang="ru-RU" dirty="0"/>
              <a:t>, что создает </a:t>
            </a:r>
            <a:r>
              <a:rPr lang="ru-RU" dirty="0" smtClean="0"/>
              <a:t>клиентам </a:t>
            </a:r>
            <a:r>
              <a:rPr lang="ru-RU" dirty="0"/>
              <a:t>комфортные условия для </a:t>
            </a:r>
            <a:r>
              <a:rPr lang="ru-RU" dirty="0" smtClean="0"/>
              <a:t>сотрудничества.</a:t>
            </a:r>
            <a:endParaRPr lang="ru-RU" dirty="0"/>
          </a:p>
        </p:txBody>
      </p:sp>
      <p:pic>
        <p:nvPicPr>
          <p:cNvPr id="25602" name="Picture 2" descr="http://www.biconsult.ru/img/BIConsult_Partn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69" y="1262742"/>
            <a:ext cx="4036132" cy="55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410160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Выгоды от внедрения решения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 smtClean="0"/>
              <a:t>Pharma</a:t>
            </a:r>
            <a:r>
              <a:rPr lang="ru-RU" b="1" dirty="0" smtClean="0"/>
              <a:t>: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435268" y="1492440"/>
            <a:ext cx="8096084" cy="4995981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Структурирование ассортимента</a:t>
            </a:r>
            <a:r>
              <a:rPr lang="ru-RU" dirty="0"/>
              <a:t> - выделение наиболее рентабельных групп, отказ от невостребованной и убыточной продукции;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Увеличение скорости оборота</a:t>
            </a:r>
            <a:r>
              <a:rPr lang="ru-RU" dirty="0"/>
              <a:t> -  совершенствование работы с поставщиками и заказчиками, анализ заказов, планирование поставок;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Повышение эффективности работы персонала</a:t>
            </a:r>
            <a:r>
              <a:rPr lang="ru-RU" dirty="0"/>
              <a:t> - грамотное планирование деятельности, выделение основных направлений, клиентов и поставщиков;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Снижение расходов, связанных с логистикой и хранением</a:t>
            </a:r>
            <a:r>
              <a:rPr lang="ru-RU" dirty="0"/>
              <a:t> - совершенствование логистики, оптимизация складских запасов, увеличение оборачиваемости;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Снижение риска неплатежей</a:t>
            </a:r>
            <a:r>
              <a:rPr lang="ru-RU" dirty="0"/>
              <a:t> - повышение платежной дисциплины, структурирования клиентской базы;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Увеличение привлекательности компании для клиентов -</a:t>
            </a:r>
            <a:r>
              <a:rPr lang="ru-RU" dirty="0"/>
              <a:t> улучшение сервиса, скорости реакции и сроков доставки;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Повышение эффективности компании</a:t>
            </a:r>
            <a:r>
              <a:rPr lang="ru-RU" dirty="0"/>
              <a:t> - сокращение затрат и потерь, принятие оперативных обоснованных решений, увеличение скорости работы сотрудников;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380675" y="928046"/>
            <a:ext cx="8558609" cy="5575111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использовать </a:t>
            </a:r>
            <a:r>
              <a:rPr lang="ru-RU" sz="1600" dirty="0"/>
              <a:t>всю полноту информации для управления продажами</a:t>
            </a:r>
          </a:p>
          <a:p>
            <a:pPr lvl="0"/>
            <a:r>
              <a:rPr lang="ru-RU" sz="1600" dirty="0"/>
              <a:t>анализировать </a:t>
            </a:r>
            <a:r>
              <a:rPr lang="ru-RU" sz="1600" dirty="0" smtClean="0"/>
              <a:t>первичные, вторичные продажи и продажи третьего уровня (розница) </a:t>
            </a:r>
            <a:r>
              <a:rPr lang="ru-RU" sz="1600" dirty="0"/>
              <a:t>в различных разрезах: клиенты, артикулы, бренды, </a:t>
            </a:r>
            <a:r>
              <a:rPr lang="ru-RU" sz="1600" dirty="0" smtClean="0"/>
              <a:t>регионы,</a:t>
            </a:r>
            <a:r>
              <a:rPr lang="en-US" sz="1600" dirty="0" smtClean="0"/>
              <a:t> </a:t>
            </a:r>
            <a:r>
              <a:rPr lang="ru-RU" sz="1600" dirty="0" smtClean="0"/>
              <a:t>производители</a:t>
            </a:r>
            <a:r>
              <a:rPr lang="en-US" sz="1600" dirty="0"/>
              <a:t> </a:t>
            </a:r>
            <a:r>
              <a:rPr lang="ru-RU" sz="1600" dirty="0" smtClean="0"/>
              <a:t>и т. д.</a:t>
            </a:r>
            <a:endParaRPr lang="ru-RU" sz="1600" dirty="0"/>
          </a:p>
          <a:p>
            <a:pPr lvl="0"/>
            <a:r>
              <a:rPr lang="ru-RU" sz="1600" dirty="0"/>
              <a:t>анализировать эффективность работы менеджеров и медицинских представителей;</a:t>
            </a:r>
          </a:p>
          <a:p>
            <a:r>
              <a:rPr lang="ru-RU" sz="1600" dirty="0"/>
              <a:t>производить план-</a:t>
            </a:r>
            <a:r>
              <a:rPr lang="ru-RU" sz="1600" dirty="0" err="1"/>
              <a:t>фактный</a:t>
            </a:r>
            <a:r>
              <a:rPr lang="ru-RU" sz="1600" dirty="0"/>
              <a:t> анализ продаж;</a:t>
            </a:r>
          </a:p>
          <a:p>
            <a:pPr lvl="0"/>
            <a:r>
              <a:rPr lang="ru-RU" sz="1600" dirty="0" smtClean="0"/>
              <a:t>анализировать </a:t>
            </a:r>
            <a:r>
              <a:rPr lang="ru-RU" sz="1600" dirty="0"/>
              <a:t>ассортимент: определение </a:t>
            </a:r>
            <a:r>
              <a:rPr lang="ru-RU" sz="1600" dirty="0" err="1" smtClean="0"/>
              <a:t>маржинальности</a:t>
            </a:r>
            <a:r>
              <a:rPr lang="ru-RU" sz="1600" dirty="0" smtClean="0"/>
              <a:t> продаж и оценка получаемой прибыли </a:t>
            </a:r>
            <a:r>
              <a:rPr lang="ru-RU" sz="1600" dirty="0"/>
              <a:t>в разрезе </a:t>
            </a:r>
            <a:r>
              <a:rPr lang="ru-RU" sz="1600" dirty="0" smtClean="0"/>
              <a:t>номенклатуры</a:t>
            </a:r>
            <a:r>
              <a:rPr lang="en-US" sz="1600" dirty="0" smtClean="0"/>
              <a:t>;</a:t>
            </a:r>
            <a:endParaRPr lang="ru-RU" sz="1600" dirty="0"/>
          </a:p>
          <a:p>
            <a:r>
              <a:rPr lang="ru-RU" sz="1600" dirty="0" smtClean="0"/>
              <a:t>анализировать </a:t>
            </a:r>
            <a:r>
              <a:rPr lang="ru-RU" sz="1600" dirty="0"/>
              <a:t>клиентскую базу: определение значимости каждого клиента, уровня приносимой клиентом прибыли, степень зависимости от того или иного клиента;</a:t>
            </a:r>
          </a:p>
          <a:p>
            <a:pPr lvl="0"/>
            <a:r>
              <a:rPr lang="ru-RU" sz="1600" dirty="0" smtClean="0"/>
              <a:t>оценивать </a:t>
            </a:r>
            <a:r>
              <a:rPr lang="ru-RU" sz="1600" dirty="0"/>
              <a:t>адекватную картинку рынка, свои позиции и позиции конкурентов с помощью динамического анализа данных из DSM, </a:t>
            </a:r>
            <a:r>
              <a:rPr lang="ru-RU" sz="1600" dirty="0" err="1"/>
              <a:t>ФармЭксперт</a:t>
            </a:r>
            <a:r>
              <a:rPr lang="ru-RU" sz="1600" dirty="0"/>
              <a:t> и т.д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анализировать рекламный поток</a:t>
            </a:r>
            <a:r>
              <a:rPr lang="en-US" sz="1600" dirty="0" smtClean="0"/>
              <a:t>: </a:t>
            </a:r>
            <a:r>
              <a:rPr lang="ru-RU" sz="1600" dirty="0" smtClean="0"/>
              <a:t>эффективность акций и рекламы</a:t>
            </a:r>
            <a:r>
              <a:rPr lang="en-US" sz="1600" dirty="0" smtClean="0"/>
              <a:t>;</a:t>
            </a:r>
            <a:endParaRPr lang="ru-RU" sz="1600" dirty="0"/>
          </a:p>
          <a:p>
            <a:pPr lvl="0"/>
            <a:r>
              <a:rPr lang="ru-RU" sz="1600" dirty="0"/>
              <a:t>прогнозировать спрос в разрезе товарных групп, артикулов, регионов и т.д. ;</a:t>
            </a:r>
          </a:p>
          <a:p>
            <a:pPr lvl="0"/>
            <a:r>
              <a:rPr lang="ru-RU" sz="1600" dirty="0" smtClean="0"/>
              <a:t>анализировать финансовую деятельность компании</a:t>
            </a:r>
            <a:r>
              <a:rPr lang="en-US" sz="1600" dirty="0" smtClean="0"/>
              <a:t>: </a:t>
            </a:r>
            <a:r>
              <a:rPr lang="ru-RU" sz="1600" dirty="0" smtClean="0"/>
              <a:t>доходы и расходы, баланс, затраты, дебиторская и кредиторская задолженности и т.д.</a:t>
            </a:r>
          </a:p>
          <a:p>
            <a:r>
              <a:rPr lang="ru-RU" sz="1600" dirty="0"/>
              <a:t>видеть географию продаж по городам, регионам с максимальной детализацией;</a:t>
            </a:r>
          </a:p>
          <a:p>
            <a:pPr lvl="0"/>
            <a:endParaRPr lang="ru-RU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2648" y="57513"/>
            <a:ext cx="7918704" cy="63399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позволяет делать решение </a:t>
            </a:r>
            <a:r>
              <a:rPr lang="ru-RU" b="1" dirty="0" err="1" smtClean="0"/>
              <a:t>Business-Qlik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en-US" b="1" dirty="0" err="1" smtClean="0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611188" y="1337481"/>
            <a:ext cx="7920164" cy="4512195"/>
          </a:xfrm>
        </p:spPr>
        <p:txBody>
          <a:bodyPr>
            <a:normAutofit/>
          </a:bodyPr>
          <a:lstStyle/>
          <a:p>
            <a:r>
              <a:rPr lang="ru-RU" sz="1600" dirty="0"/>
              <a:t> </a:t>
            </a:r>
            <a:r>
              <a:rPr lang="ru-RU" sz="1600" dirty="0" smtClean="0"/>
              <a:t>использовать </a:t>
            </a:r>
            <a:r>
              <a:rPr lang="ru-RU" sz="1600" dirty="0"/>
              <a:t>всю полноту информации для управления </a:t>
            </a:r>
            <a:r>
              <a:rPr lang="ru-RU" sz="1600" dirty="0" smtClean="0"/>
              <a:t>продажами</a:t>
            </a:r>
            <a:endParaRPr lang="ru-RU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" y="1983030"/>
            <a:ext cx="8465320" cy="22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3" y="4548058"/>
            <a:ext cx="8569856" cy="130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9" y="1742539"/>
            <a:ext cx="8283702" cy="42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3"/>
          <p:cNvSpPr>
            <a:spLocks noGrp="1"/>
          </p:cNvSpPr>
          <p:nvPr>
            <p:ph idx="1"/>
          </p:nvPr>
        </p:nvSpPr>
        <p:spPr>
          <a:xfrm>
            <a:off x="611188" y="1337481"/>
            <a:ext cx="7920164" cy="4512195"/>
          </a:xfrm>
        </p:spPr>
        <p:txBody>
          <a:bodyPr>
            <a:normAutofit/>
          </a:bodyPr>
          <a:lstStyle/>
          <a:p>
            <a:r>
              <a:rPr lang="ru-RU" sz="1600" dirty="0"/>
              <a:t> </a:t>
            </a:r>
            <a:r>
              <a:rPr lang="ru-RU" sz="1600" b="1" dirty="0" smtClean="0"/>
              <a:t>использовать </a:t>
            </a:r>
            <a:r>
              <a:rPr lang="ru-RU" sz="1600" b="1" dirty="0"/>
              <a:t>всю полноту информации для управления </a:t>
            </a:r>
            <a:r>
              <a:rPr lang="ru-RU" sz="1600" b="1" dirty="0" smtClean="0"/>
              <a:t>продажами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4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2648" y="934302"/>
            <a:ext cx="791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1300"/>
              </a:spcAft>
              <a:buClr>
                <a:srgbClr val="2D7F1D"/>
              </a:buClr>
              <a:buFont typeface="Arial"/>
              <a:buChar char="•"/>
            </a:pPr>
            <a:r>
              <a:rPr lang="ru-RU" sz="1600" dirty="0">
                <a:latin typeface="Arial"/>
              </a:rPr>
              <a:t>анализировать первичные, вторичные продажи и продажи третьего уровня (розница) в различных разрезах: клиенты, артикулы, бренды, регионы,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производители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и т. д.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775761"/>
            <a:ext cx="3670300" cy="24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91" y="1729435"/>
            <a:ext cx="3762209" cy="237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9" y="4335432"/>
            <a:ext cx="3670300" cy="23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95" y="4268087"/>
            <a:ext cx="3682800" cy="24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34934"/>
            <a:ext cx="7918704" cy="63399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позволяет делать решение </a:t>
            </a:r>
            <a:r>
              <a:rPr lang="ru-RU" b="1" dirty="0" err="1"/>
              <a:t>Business-Qlik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en-US" b="1" dirty="0" err="1"/>
              <a:t>Pharma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2648" y="1077436"/>
            <a:ext cx="791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1300"/>
              </a:spcAft>
              <a:buClr>
                <a:srgbClr val="2D7F1D"/>
              </a:buClr>
              <a:buFont typeface="Arial"/>
              <a:buChar char="•"/>
            </a:pPr>
            <a:r>
              <a:rPr lang="ru-RU" sz="1600" dirty="0">
                <a:latin typeface="Arial"/>
              </a:rPr>
              <a:t>анализировать первичные, вторичные продажи и продажи третьего уровня (розница) в различных разрезах: клиенты, артикулы, бренды, регионы,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производители</a:t>
            </a:r>
            <a:r>
              <a:rPr lang="en-US" sz="1600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и т. д.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031304"/>
            <a:ext cx="7066157" cy="46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likView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likView White">
  <a:themeElements>
    <a:clrScheme name="QlikTech colors">
      <a:dk1>
        <a:srgbClr val="363636"/>
      </a:dk1>
      <a:lt1>
        <a:srgbClr val="FFFFFF"/>
      </a:lt1>
      <a:dk2>
        <a:srgbClr val="363636"/>
      </a:dk2>
      <a:lt2>
        <a:srgbClr val="8C8C8C"/>
      </a:lt2>
      <a:accent1>
        <a:srgbClr val="62AC1E"/>
      </a:accent1>
      <a:accent2>
        <a:srgbClr val="2F7E20"/>
      </a:accent2>
      <a:accent3>
        <a:srgbClr val="8C8C8C"/>
      </a:accent3>
      <a:accent4>
        <a:srgbClr val="000000"/>
      </a:accent4>
      <a:accent5>
        <a:srgbClr val="B1DB1F"/>
      </a:accent5>
      <a:accent6>
        <a:srgbClr val="2F7E20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QlikView PPT Template.potx</Template>
  <TotalTime>2741</TotalTime>
  <Words>2149</Words>
  <Application>Microsoft Office PowerPoint</Application>
  <PresentationFormat>On-screen Show (4:3)</PresentationFormat>
  <Paragraphs>331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QlikView PPT Template</vt:lpstr>
      <vt:lpstr>QlikView White</vt:lpstr>
      <vt:lpstr>Комплексное решение по системе бизнес-анализа на базе QlikView для фармацевтических компаний</vt:lpstr>
      <vt:lpstr>О QlikView: </vt:lpstr>
      <vt:lpstr>О Компании BI Consult</vt:lpstr>
      <vt:lpstr>Выгоды от внедрения решения Business-Qlik for Pharma:</vt:lpstr>
      <vt:lpstr>PowerPoint Presentation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PowerPoint Presentation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Pharma?</vt:lpstr>
      <vt:lpstr>Что позволяет делать решение Business-Qlik for Distribution?</vt:lpstr>
      <vt:lpstr>BI Consult www.biconsult.ru </vt:lpstr>
    </vt:vector>
  </TitlesOfParts>
  <Company>QlikTech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QlikView Overview</dc:title>
  <dc:creator>QlikTech</dc:creator>
  <cp:lastModifiedBy>Alexander Barakov</cp:lastModifiedBy>
  <cp:revision>645</cp:revision>
  <dcterms:created xsi:type="dcterms:W3CDTF">2010-10-25T16:46:20Z</dcterms:created>
  <dcterms:modified xsi:type="dcterms:W3CDTF">2013-03-13T08:25:41Z</dcterms:modified>
</cp:coreProperties>
</file>